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mv" ContentType="video/x-ms-wm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20"/>
  </p:notesMasterIdLst>
  <p:sldIdLst>
    <p:sldId id="259" r:id="rId2"/>
    <p:sldId id="297" r:id="rId3"/>
    <p:sldId id="288" r:id="rId4"/>
    <p:sldId id="290" r:id="rId5"/>
    <p:sldId id="300" r:id="rId6"/>
    <p:sldId id="291" r:id="rId7"/>
    <p:sldId id="292" r:id="rId8"/>
    <p:sldId id="293" r:id="rId9"/>
    <p:sldId id="303" r:id="rId10"/>
    <p:sldId id="294" r:id="rId11"/>
    <p:sldId id="301" r:id="rId12"/>
    <p:sldId id="295" r:id="rId13"/>
    <p:sldId id="304" r:id="rId14"/>
    <p:sldId id="298" r:id="rId15"/>
    <p:sldId id="299" r:id="rId16"/>
    <p:sldId id="296" r:id="rId17"/>
    <p:sldId id="302" r:id="rId18"/>
    <p:sldId id="305" r:id="rId19"/>
  </p:sldIdLst>
  <p:sldSz cx="12190413" cy="6858000"/>
  <p:notesSz cx="6858000" cy="9144000"/>
  <p:embeddedFontLst>
    <p:embeddedFont>
      <p:font typeface="Arial Rounded MT Bold" panose="020F0704030504030204" pitchFamily="34" charset="0"/>
      <p:regular r:id="rId21"/>
    </p:embeddedFont>
    <p:embeddedFont>
      <p:font typeface="Calibri Light" panose="020F0302020204030204" pitchFamily="34" charset="0"/>
      <p:regular r:id="rId22"/>
      <p:italic r:id="rId23"/>
    </p:embeddedFont>
    <p:embeddedFont>
      <p:font typeface="等线" panose="02010600030101010101" pitchFamily="2" charset="-122"/>
      <p:regular r:id="rId24"/>
      <p:bold r:id="rId25"/>
    </p:embeddedFont>
    <p:embeddedFont>
      <p:font typeface="微软雅黑" panose="020B0503020204020204" pitchFamily="34" charset="-122"/>
      <p:regular r:id="rId26"/>
      <p:bold r:id="rId27"/>
    </p:embeddedFont>
    <p:embeddedFont>
      <p:font typeface="等线 Light" panose="02010600030101010101" pitchFamily="2" charset="-122"/>
      <p:regular r:id="rId28"/>
    </p:embeddedFont>
    <p:embeddedFont>
      <p:font typeface="Calibri" panose="020F0502020204030204" pitchFamily="34" charset="0"/>
      <p:regular r:id="rId29"/>
      <p:bold r:id="rId30"/>
      <p:italic r:id="rId31"/>
      <p:boldItalic r:id="rId3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5">
          <p15:clr>
            <a:srgbClr val="A4A3A4"/>
          </p15:clr>
        </p15:guide>
        <p15:guide id="2" pos="383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D2FF"/>
    <a:srgbClr val="41A0DA"/>
    <a:srgbClr val="BF5819"/>
    <a:srgbClr val="2FC9FF"/>
    <a:srgbClr val="63BBD7"/>
    <a:srgbClr val="0066CC"/>
    <a:srgbClr val="00458A"/>
    <a:srgbClr val="000000"/>
    <a:srgbClr val="FFB829"/>
    <a:srgbClr val="D28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09" autoAdjust="0"/>
    <p:restoredTop sz="93342" autoAdjust="0"/>
  </p:normalViewPr>
  <p:slideViewPr>
    <p:cSldViewPr>
      <p:cViewPr varScale="1">
        <p:scale>
          <a:sx n="63" d="100"/>
          <a:sy n="63" d="100"/>
        </p:scale>
        <p:origin x="964" y="52"/>
      </p:cViewPr>
      <p:guideLst>
        <p:guide orient="horz" pos="2135"/>
        <p:guide pos="383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563"/>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470E5BC-B417-466E-A76A-1359E7C5B0BB}" type="datetimeFigureOut">
              <a:rPr lang="zh-CN" altLang="en-US" smtClean="0"/>
              <a:t>2017/11/3</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1E0E0E2-7263-44C4-AAA9-733DBA7BD20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O(n)</a:t>
            </a:r>
            <a:r>
              <a:rPr lang="zh-CN" altLang="en-US" dirty="0"/>
              <a:t> </a:t>
            </a:r>
            <a:r>
              <a:rPr lang="en-US" altLang="zh-CN" dirty="0"/>
              <a:t>=</a:t>
            </a:r>
            <a:r>
              <a:rPr lang="zh-CN" altLang="en-US" dirty="0"/>
              <a:t> </a:t>
            </a:r>
            <a:r>
              <a:rPr lang="en-US" altLang="zh-CN" dirty="0"/>
              <a:t>n^2 + 3n + 100 </a:t>
            </a:r>
            <a:endParaRPr lang="zh-CN" altLang="en-US" dirty="0"/>
          </a:p>
        </p:txBody>
      </p:sp>
      <p:sp>
        <p:nvSpPr>
          <p:cNvPr id="4" name="灯片编号占位符 3"/>
          <p:cNvSpPr>
            <a:spLocks noGrp="1"/>
          </p:cNvSpPr>
          <p:nvPr>
            <p:ph type="sldNum" sz="quarter" idx="10"/>
          </p:nvPr>
        </p:nvSpPr>
        <p:spPr/>
        <p:txBody>
          <a:bodyPr/>
          <a:lstStyle/>
          <a:p>
            <a:fld id="{41E0E0E2-7263-44C4-AAA9-733DBA7BD205}" type="slidenum">
              <a:rPr lang="zh-CN" altLang="en-US" smtClean="0"/>
              <a:t>2</a:t>
            </a:fld>
            <a:endParaRPr lang="zh-CN" altLang="en-US"/>
          </a:p>
        </p:txBody>
      </p:sp>
    </p:spTree>
    <p:extLst>
      <p:ext uri="{BB962C8B-B14F-4D97-AF65-F5344CB8AC3E}">
        <p14:creationId xmlns:p14="http://schemas.microsoft.com/office/powerpoint/2010/main" val="2318252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t>3</a:t>
            </a:fld>
            <a:endParaRPr lang="zh-CN" altLang="en-US"/>
          </a:p>
        </p:txBody>
      </p:sp>
    </p:spTree>
    <p:extLst>
      <p:ext uri="{BB962C8B-B14F-4D97-AF65-F5344CB8AC3E}">
        <p14:creationId xmlns:p14="http://schemas.microsoft.com/office/powerpoint/2010/main" val="1231431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线性表（</a:t>
            </a:r>
            <a:r>
              <a:rPr lang="en-US" altLang="zh-CN" dirty="0"/>
              <a:t>List</a:t>
            </a:r>
            <a:r>
              <a:rPr lang="zh-CN" altLang="en-US" dirty="0"/>
              <a:t>）</a:t>
            </a:r>
          </a:p>
        </p:txBody>
      </p:sp>
      <p:sp>
        <p:nvSpPr>
          <p:cNvPr id="4" name="灯片编号占位符 3"/>
          <p:cNvSpPr>
            <a:spLocks noGrp="1"/>
          </p:cNvSpPr>
          <p:nvPr>
            <p:ph type="sldNum" sz="quarter" idx="10"/>
          </p:nvPr>
        </p:nvSpPr>
        <p:spPr/>
        <p:txBody>
          <a:bodyPr/>
          <a:lstStyle/>
          <a:p>
            <a:fld id="{41E0E0E2-7263-44C4-AAA9-733DBA7BD205}" type="slidenum">
              <a:rPr lang="zh-CN" altLang="en-US" smtClean="0"/>
              <a:t>7</a:t>
            </a:fld>
            <a:endParaRPr lang="zh-CN" altLang="en-US"/>
          </a:p>
        </p:txBody>
      </p:sp>
    </p:spTree>
    <p:extLst>
      <p:ext uri="{BB962C8B-B14F-4D97-AF65-F5344CB8AC3E}">
        <p14:creationId xmlns:p14="http://schemas.microsoft.com/office/powerpoint/2010/main" val="2225791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线性表（</a:t>
            </a:r>
            <a:r>
              <a:rPr lang="en-US" altLang="zh-CN" dirty="0"/>
              <a:t>List</a:t>
            </a:r>
            <a:r>
              <a:rPr lang="zh-CN" altLang="en-US" dirty="0"/>
              <a:t>）</a:t>
            </a:r>
          </a:p>
        </p:txBody>
      </p:sp>
      <p:sp>
        <p:nvSpPr>
          <p:cNvPr id="4" name="灯片编号占位符 3"/>
          <p:cNvSpPr>
            <a:spLocks noGrp="1"/>
          </p:cNvSpPr>
          <p:nvPr>
            <p:ph type="sldNum" sz="quarter" idx="10"/>
          </p:nvPr>
        </p:nvSpPr>
        <p:spPr/>
        <p:txBody>
          <a:bodyPr/>
          <a:lstStyle/>
          <a:p>
            <a:fld id="{41E0E0E2-7263-44C4-AAA9-733DBA7BD205}" type="slidenum">
              <a:rPr lang="zh-CN" altLang="en-US" smtClean="0"/>
              <a:t>9</a:t>
            </a:fld>
            <a:endParaRPr lang="zh-CN" altLang="en-US"/>
          </a:p>
        </p:txBody>
      </p:sp>
    </p:spTree>
    <p:extLst>
      <p:ext uri="{BB962C8B-B14F-4D97-AF65-F5344CB8AC3E}">
        <p14:creationId xmlns:p14="http://schemas.microsoft.com/office/powerpoint/2010/main" val="1237169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E0E0E2-7263-44C4-AAA9-733DBA7BD205}" type="slidenum">
              <a:rPr lang="zh-CN" altLang="en-US" smtClean="0"/>
              <a:t>10</a:t>
            </a:fld>
            <a:endParaRPr lang="zh-CN" altLang="en-US"/>
          </a:p>
        </p:txBody>
      </p:sp>
    </p:spTree>
    <p:extLst>
      <p:ext uri="{BB962C8B-B14F-4D97-AF65-F5344CB8AC3E}">
        <p14:creationId xmlns:p14="http://schemas.microsoft.com/office/powerpoint/2010/main" val="1583485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E0E0E2-7263-44C4-AAA9-733DBA7BD205}" type="slidenum">
              <a:rPr lang="zh-CN" altLang="en-US" smtClean="0"/>
              <a:t>11</a:t>
            </a:fld>
            <a:endParaRPr lang="zh-CN" altLang="en-US"/>
          </a:p>
        </p:txBody>
      </p:sp>
    </p:spTree>
    <p:extLst>
      <p:ext uri="{BB962C8B-B14F-4D97-AF65-F5344CB8AC3E}">
        <p14:creationId xmlns:p14="http://schemas.microsoft.com/office/powerpoint/2010/main" val="2379788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E0E0E2-7263-44C4-AAA9-733DBA7BD205}" type="slidenum">
              <a:rPr lang="zh-CN" altLang="en-US" smtClean="0"/>
              <a:t>15</a:t>
            </a:fld>
            <a:endParaRPr lang="zh-CN" altLang="en-US"/>
          </a:p>
        </p:txBody>
      </p:sp>
    </p:spTree>
    <p:extLst>
      <p:ext uri="{BB962C8B-B14F-4D97-AF65-F5344CB8AC3E}">
        <p14:creationId xmlns:p14="http://schemas.microsoft.com/office/powerpoint/2010/main" val="4058229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3802" y="1122363"/>
            <a:ext cx="9142810" cy="2387600"/>
          </a:xfrm>
        </p:spPr>
        <p:txBody>
          <a:bodyPr anchor="b"/>
          <a:lstStyle>
            <a:lvl1pPr algn="ctr">
              <a:defRPr sz="5999"/>
            </a:lvl1pPr>
          </a:lstStyle>
          <a:p>
            <a:r>
              <a:rPr lang="zh-CN" altLang="en-US"/>
              <a:t>单击此处编辑母版标题样式</a:t>
            </a:r>
            <a:endParaRPr lang="en-US" dirty="0"/>
          </a:p>
        </p:txBody>
      </p:sp>
      <p:sp>
        <p:nvSpPr>
          <p:cNvPr id="3" name="Subtitle 2"/>
          <p:cNvSpPr>
            <a:spLocks noGrp="1"/>
          </p:cNvSpPr>
          <p:nvPr>
            <p:ph type="subTitle" idx="1"/>
          </p:nvPr>
        </p:nvSpPr>
        <p:spPr>
          <a:xfrm>
            <a:off x="1523802" y="3602038"/>
            <a:ext cx="9142810" cy="1655762"/>
          </a:xfrm>
        </p:spPr>
        <p:txBody>
          <a:bodyPr/>
          <a:lstStyle>
            <a:lvl1pPr marL="0" indent="0" algn="ctr">
              <a:buNone/>
              <a:defRPr sz="2400"/>
            </a:lvl1pPr>
            <a:lvl2pPr marL="457154" indent="0" algn="ctr">
              <a:buNone/>
              <a:defRPr sz="2000"/>
            </a:lvl2pPr>
            <a:lvl3pPr marL="914309" indent="0" algn="ctr">
              <a:buNone/>
              <a:defRPr sz="1800"/>
            </a:lvl3pPr>
            <a:lvl4pPr marL="1371463" indent="0" algn="ctr">
              <a:buNone/>
              <a:defRPr sz="1600"/>
            </a:lvl4pPr>
            <a:lvl5pPr marL="1828617" indent="0" algn="ctr">
              <a:buNone/>
              <a:defRPr sz="1600"/>
            </a:lvl5pPr>
            <a:lvl6pPr marL="2285771" indent="0" algn="ctr">
              <a:buNone/>
              <a:defRPr sz="1600"/>
            </a:lvl6pPr>
            <a:lvl7pPr marL="2742926" indent="0" algn="ctr">
              <a:buNone/>
              <a:defRPr sz="1600"/>
            </a:lvl7pPr>
            <a:lvl8pPr marL="3200080" indent="0" algn="ctr">
              <a:buNone/>
              <a:defRPr sz="1600"/>
            </a:lvl8pPr>
            <a:lvl9pPr marL="3657234"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4AC2B3C7-DC11-4623-9E31-785280788F3B}" type="datetimeFigureOut">
              <a:rPr lang="zh-CN" altLang="en-US" smtClean="0"/>
              <a:t>2017/11/3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306A600-CDF2-4D53-90F5-D6C572509554}" type="slidenum">
              <a:rPr lang="zh-CN" altLang="en-US" smtClean="0"/>
              <a:t>‹#›</a:t>
            </a:fld>
            <a:endParaRPr lang="zh-CN" altLang="en-US"/>
          </a:p>
        </p:txBody>
      </p:sp>
    </p:spTree>
    <p:extLst>
      <p:ext uri="{BB962C8B-B14F-4D97-AF65-F5344CB8AC3E}">
        <p14:creationId xmlns:p14="http://schemas.microsoft.com/office/powerpoint/2010/main" val="34632012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30820CF-B880-4189-942D-D702A7CBA730}" type="datetimeFigureOut">
              <a:rPr lang="zh-CN" altLang="en-US" smtClean="0"/>
              <a:t>2017/11/3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430440195"/>
      </p:ext>
    </p:extLst>
  </p:cSld>
  <p:clrMapOvr>
    <a:masterClrMapping/>
  </p:clrMapOvr>
  <p:transition spd="slow">
    <p:push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3764" y="365125"/>
            <a:ext cx="2628558"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091" y="365125"/>
            <a:ext cx="7733293"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30820CF-B880-4189-942D-D702A7CBA730}" type="datetimeFigureOut">
              <a:rPr lang="zh-CN" altLang="en-US" smtClean="0"/>
              <a:t>2017/11/3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4294811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pic>
        <p:nvPicPr>
          <p:cNvPr id="3" name="Hi-Tech Logo Reveal 02_1.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0413" cy="6856413"/>
          </a:xfrm>
          <a:prstGeom prst="rect">
            <a:avLst/>
          </a:prstGeom>
        </p:spPr>
      </p:pic>
    </p:spTree>
    <p:extLst>
      <p:ext uri="{BB962C8B-B14F-4D97-AF65-F5344CB8AC3E}">
        <p14:creationId xmlns:p14="http://schemas.microsoft.com/office/powerpoint/2010/main" val="912631086"/>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mediacall" presetSubtype="0" fill="hold" nodeType="afterEffect">
                                  <p:stCondLst>
                                    <p:cond delay="0"/>
                                  </p:stCondLst>
                                  <p:childTnLst>
                                    <p:cmd type="call" cmd="togglePause">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pic>
        <p:nvPicPr>
          <p:cNvPr id="2050" name="Picture 2" descr="D:\360data\重要数据\桌面\Hi-Tech Logo Re[00_00_10][20140808-141553-1].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940865"/>
      </p:ext>
    </p:extLst>
  </p:cSld>
  <p:clrMapOvr>
    <a:masterClrMapping/>
  </p:clrMapOvr>
  <p:transition spd="slow">
    <p:push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AC2B3C7-DC11-4623-9E31-785280788F3B}" type="datetimeFigureOut">
              <a:rPr lang="zh-CN" altLang="en-US" smtClean="0"/>
              <a:t>2017/11/3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306A600-CDF2-4D53-90F5-D6C572509554}" type="slidenum">
              <a:rPr lang="zh-CN" altLang="en-US" smtClean="0"/>
              <a:t>‹#›</a:t>
            </a:fld>
            <a:endParaRPr lang="zh-CN" altLang="en-US"/>
          </a:p>
        </p:txBody>
      </p:sp>
    </p:spTree>
    <p:extLst>
      <p:ext uri="{BB962C8B-B14F-4D97-AF65-F5344CB8AC3E}">
        <p14:creationId xmlns:p14="http://schemas.microsoft.com/office/powerpoint/2010/main" val="3704355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742" y="1709739"/>
            <a:ext cx="10514231" cy="2852737"/>
          </a:xfrm>
        </p:spPr>
        <p:txBody>
          <a:bodyPr anchor="b"/>
          <a:lstStyle>
            <a:lvl1pPr>
              <a:defRPr sz="5999"/>
            </a:lvl1pPr>
          </a:lstStyle>
          <a:p>
            <a:r>
              <a:rPr lang="zh-CN" altLang="en-US"/>
              <a:t>单击此处编辑母版标题样式</a:t>
            </a:r>
            <a:endParaRPr lang="en-US" dirty="0"/>
          </a:p>
        </p:txBody>
      </p:sp>
      <p:sp>
        <p:nvSpPr>
          <p:cNvPr id="3" name="Text Placeholder 2"/>
          <p:cNvSpPr>
            <a:spLocks noGrp="1"/>
          </p:cNvSpPr>
          <p:nvPr>
            <p:ph type="body" idx="1"/>
          </p:nvPr>
        </p:nvSpPr>
        <p:spPr>
          <a:xfrm>
            <a:off x="831742" y="4589464"/>
            <a:ext cx="10514231" cy="1500187"/>
          </a:xfrm>
        </p:spPr>
        <p:txBody>
          <a:bodyPr/>
          <a:lstStyle>
            <a:lvl1pPr marL="0" indent="0">
              <a:buNone/>
              <a:defRPr sz="2400">
                <a:solidFill>
                  <a:schemeClr val="tx1">
                    <a:tint val="75000"/>
                  </a:schemeClr>
                </a:solidFill>
              </a:defRPr>
            </a:lvl1pPr>
            <a:lvl2pPr marL="457154" indent="0">
              <a:buNone/>
              <a:defRPr sz="2000">
                <a:solidFill>
                  <a:schemeClr val="tx1">
                    <a:tint val="75000"/>
                  </a:schemeClr>
                </a:solidFill>
              </a:defRPr>
            </a:lvl2pPr>
            <a:lvl3pPr marL="914309" indent="0">
              <a:buNone/>
              <a:defRPr sz="1800">
                <a:solidFill>
                  <a:schemeClr val="tx1">
                    <a:tint val="75000"/>
                  </a:schemeClr>
                </a:solidFill>
              </a:defRPr>
            </a:lvl3pPr>
            <a:lvl4pPr marL="1371463" indent="0">
              <a:buNone/>
              <a:defRPr sz="1600">
                <a:solidFill>
                  <a:schemeClr val="tx1">
                    <a:tint val="75000"/>
                  </a:schemeClr>
                </a:solidFill>
              </a:defRPr>
            </a:lvl4pPr>
            <a:lvl5pPr marL="1828617" indent="0">
              <a:buNone/>
              <a:defRPr sz="1600">
                <a:solidFill>
                  <a:schemeClr val="tx1">
                    <a:tint val="75000"/>
                  </a:schemeClr>
                </a:solidFill>
              </a:defRPr>
            </a:lvl5pPr>
            <a:lvl6pPr marL="2285771" indent="0">
              <a:buNone/>
              <a:defRPr sz="1600">
                <a:solidFill>
                  <a:schemeClr val="tx1">
                    <a:tint val="75000"/>
                  </a:schemeClr>
                </a:solidFill>
              </a:defRPr>
            </a:lvl6pPr>
            <a:lvl7pPr marL="2742926" indent="0">
              <a:buNone/>
              <a:defRPr sz="1600">
                <a:solidFill>
                  <a:schemeClr val="tx1">
                    <a:tint val="75000"/>
                  </a:schemeClr>
                </a:solidFill>
              </a:defRPr>
            </a:lvl7pPr>
            <a:lvl8pPr marL="3200080" indent="0">
              <a:buNone/>
              <a:defRPr sz="1600">
                <a:solidFill>
                  <a:schemeClr val="tx1">
                    <a:tint val="75000"/>
                  </a:schemeClr>
                </a:solidFill>
              </a:defRPr>
            </a:lvl8pPr>
            <a:lvl9pPr marL="3657234"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530820CF-B880-4189-942D-D702A7CBA730}" type="datetimeFigureOut">
              <a:rPr lang="zh-CN" altLang="en-US" smtClean="0"/>
              <a:t>2017/11/3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4179834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091" y="1825625"/>
            <a:ext cx="5180926"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1396" y="1825625"/>
            <a:ext cx="5180926"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530820CF-B880-4189-942D-D702A7CBA730}" type="datetimeFigureOut">
              <a:rPr lang="zh-CN" altLang="en-US" smtClean="0"/>
              <a:t>2017/11/3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524265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679" y="365126"/>
            <a:ext cx="10514231"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679" y="1681163"/>
            <a:ext cx="5157116" cy="823912"/>
          </a:xfrm>
        </p:spPr>
        <p:txBody>
          <a:bodyPr anchor="b"/>
          <a:lstStyle>
            <a:lvl1pPr marL="0" indent="0">
              <a:buNone/>
              <a:defRPr sz="2400" b="1"/>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679" y="2505075"/>
            <a:ext cx="5157116"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1397" y="1681163"/>
            <a:ext cx="5182513" cy="823912"/>
          </a:xfrm>
        </p:spPr>
        <p:txBody>
          <a:bodyPr anchor="b"/>
          <a:lstStyle>
            <a:lvl1pPr marL="0" indent="0">
              <a:buNone/>
              <a:defRPr sz="2400" b="1"/>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1397" y="2505075"/>
            <a:ext cx="5182513"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530820CF-B880-4189-942D-D702A7CBA730}" type="datetimeFigureOut">
              <a:rPr lang="zh-CN" altLang="en-US" smtClean="0"/>
              <a:t>2017/11/3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200428128"/>
      </p:ext>
    </p:extLst>
  </p:cSld>
  <p:clrMapOvr>
    <a:masterClrMapping/>
  </p:clrMapOvr>
  <p:transition spd="slow">
    <p:push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30820CF-B880-4189-942D-D702A7CBA730}" type="datetimeFigureOut">
              <a:rPr lang="zh-CN" altLang="en-US" smtClean="0"/>
              <a:t>2017/11/3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3833348677"/>
      </p:ext>
    </p:extLst>
  </p:cSld>
  <p:clrMapOvr>
    <a:masterClrMapping/>
  </p:clrMapOvr>
  <p:transition spd="slow">
    <p:push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820CF-B880-4189-942D-D702A7CBA730}" type="datetimeFigureOut">
              <a:rPr lang="zh-CN" altLang="en-US" smtClean="0"/>
              <a:t>2017/11/3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896627347"/>
      </p:ext>
    </p:extLst>
  </p:cSld>
  <p:clrMapOvr>
    <a:masterClrMapping/>
  </p:clrMapOvr>
  <p:transition spd="slow">
    <p:push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679" y="457200"/>
            <a:ext cx="3931725"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2513" y="987426"/>
            <a:ext cx="6171397"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679" y="2057400"/>
            <a:ext cx="3931725" cy="3811588"/>
          </a:xfrm>
        </p:spPr>
        <p:txBody>
          <a:bodyPr/>
          <a:lstStyle>
            <a:lvl1pPr marL="0" indent="0">
              <a:buNone/>
              <a:defRPr sz="1600"/>
            </a:lvl1pPr>
            <a:lvl2pPr marL="457154" indent="0">
              <a:buNone/>
              <a:defRPr sz="1400"/>
            </a:lvl2pPr>
            <a:lvl3pPr marL="914309" indent="0">
              <a:buNone/>
              <a:defRPr sz="1200"/>
            </a:lvl3pPr>
            <a:lvl4pPr marL="1371463" indent="0">
              <a:buNone/>
              <a:defRPr sz="1000"/>
            </a:lvl4pPr>
            <a:lvl5pPr marL="1828617" indent="0">
              <a:buNone/>
              <a:defRPr sz="1000"/>
            </a:lvl5pPr>
            <a:lvl6pPr marL="2285771" indent="0">
              <a:buNone/>
              <a:defRPr sz="1000"/>
            </a:lvl6pPr>
            <a:lvl7pPr marL="2742926" indent="0">
              <a:buNone/>
              <a:defRPr sz="1000"/>
            </a:lvl7pPr>
            <a:lvl8pPr marL="3200080" indent="0">
              <a:buNone/>
              <a:defRPr sz="1000"/>
            </a:lvl8pPr>
            <a:lvl9pPr marL="3657234"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530820CF-B880-4189-942D-D702A7CBA730}" type="datetimeFigureOut">
              <a:rPr lang="zh-CN" altLang="en-US" smtClean="0"/>
              <a:t>2017/11/3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2037596807"/>
      </p:ext>
    </p:extLst>
  </p:cSld>
  <p:clrMapOvr>
    <a:masterClrMapping/>
  </p:clrMapOvr>
  <p:transition spd="slow">
    <p:push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679" y="457200"/>
            <a:ext cx="3931725"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2513" y="987426"/>
            <a:ext cx="6171397" cy="4873625"/>
          </a:xfrm>
        </p:spPr>
        <p:txBody>
          <a:bodyPr anchor="t"/>
          <a:lstStyle>
            <a:lvl1pPr marL="0" indent="0">
              <a:buNone/>
              <a:defRPr sz="3200"/>
            </a:lvl1pPr>
            <a:lvl2pPr marL="457154" indent="0">
              <a:buNone/>
              <a:defRPr sz="2800"/>
            </a:lvl2pPr>
            <a:lvl3pPr marL="914309" indent="0">
              <a:buNone/>
              <a:defRPr sz="2400"/>
            </a:lvl3pPr>
            <a:lvl4pPr marL="1371463" indent="0">
              <a:buNone/>
              <a:defRPr sz="2000"/>
            </a:lvl4pPr>
            <a:lvl5pPr marL="1828617" indent="0">
              <a:buNone/>
              <a:defRPr sz="2000"/>
            </a:lvl5pPr>
            <a:lvl6pPr marL="2285771" indent="0">
              <a:buNone/>
              <a:defRPr sz="2000"/>
            </a:lvl6pPr>
            <a:lvl7pPr marL="2742926" indent="0">
              <a:buNone/>
              <a:defRPr sz="2000"/>
            </a:lvl7pPr>
            <a:lvl8pPr marL="3200080" indent="0">
              <a:buNone/>
              <a:defRPr sz="2000"/>
            </a:lvl8pPr>
            <a:lvl9pPr marL="3657234"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679" y="2057400"/>
            <a:ext cx="3931725" cy="3811588"/>
          </a:xfrm>
        </p:spPr>
        <p:txBody>
          <a:bodyPr/>
          <a:lstStyle>
            <a:lvl1pPr marL="0" indent="0">
              <a:buNone/>
              <a:defRPr sz="1600"/>
            </a:lvl1pPr>
            <a:lvl2pPr marL="457154" indent="0">
              <a:buNone/>
              <a:defRPr sz="1400"/>
            </a:lvl2pPr>
            <a:lvl3pPr marL="914309" indent="0">
              <a:buNone/>
              <a:defRPr sz="1200"/>
            </a:lvl3pPr>
            <a:lvl4pPr marL="1371463" indent="0">
              <a:buNone/>
              <a:defRPr sz="1000"/>
            </a:lvl4pPr>
            <a:lvl5pPr marL="1828617" indent="0">
              <a:buNone/>
              <a:defRPr sz="1000"/>
            </a:lvl5pPr>
            <a:lvl6pPr marL="2285771" indent="0">
              <a:buNone/>
              <a:defRPr sz="1000"/>
            </a:lvl6pPr>
            <a:lvl7pPr marL="2742926" indent="0">
              <a:buNone/>
              <a:defRPr sz="1000"/>
            </a:lvl7pPr>
            <a:lvl8pPr marL="3200080" indent="0">
              <a:buNone/>
              <a:defRPr sz="1000"/>
            </a:lvl8pPr>
            <a:lvl9pPr marL="3657234"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530820CF-B880-4189-942D-D702A7CBA730}" type="datetimeFigureOut">
              <a:rPr lang="zh-CN" altLang="en-US" smtClean="0"/>
              <a:t>2017/11/3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1000532405"/>
      </p:ext>
    </p:extLst>
  </p:cSld>
  <p:clrMapOvr>
    <a:masterClrMapping/>
  </p:clrMapOvr>
  <p:transition spd="slow">
    <p:push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091" y="365126"/>
            <a:ext cx="10514231"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091" y="1825625"/>
            <a:ext cx="10514231"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091" y="6356351"/>
            <a:ext cx="2742843"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2017/11/3</a:t>
            </a:fld>
            <a:endParaRPr lang="zh-CN" altLang="en-US"/>
          </a:p>
        </p:txBody>
      </p:sp>
      <p:sp>
        <p:nvSpPr>
          <p:cNvPr id="5" name="Footer Placeholder 4"/>
          <p:cNvSpPr>
            <a:spLocks noGrp="1"/>
          </p:cNvSpPr>
          <p:nvPr>
            <p:ph type="ftr" sz="quarter" idx="3"/>
          </p:nvPr>
        </p:nvSpPr>
        <p:spPr>
          <a:xfrm>
            <a:off x="4038075" y="6356351"/>
            <a:ext cx="4114264"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09479" y="6356351"/>
            <a:ext cx="274284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extLst>
      <p:ext uri="{BB962C8B-B14F-4D97-AF65-F5344CB8AC3E}">
        <p14:creationId xmlns:p14="http://schemas.microsoft.com/office/powerpoint/2010/main" val="50533227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ransition spd="slow">
    <p:push dir="r"/>
  </p:transition>
  <p:txStyles>
    <p:titleStyle>
      <a:lvl1pPr algn="l" defTabSz="914309"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77" indent="-228577" algn="l" defTabSz="914309"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31" indent="-228577" algn="l" defTabSz="914309"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86" indent="-228577" algn="l" defTabSz="914309"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40"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194"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09" rtl="0" eaLnBrk="1" latinLnBrk="0" hangingPunct="1">
        <a:defRPr sz="1800" kern="1200">
          <a:solidFill>
            <a:schemeClr val="tx1"/>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tags" Target="../tags/tag1.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9.jpg"/><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flipH="1">
            <a:off x="5087094" y="2325937"/>
            <a:ext cx="2786907" cy="535531"/>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anose="020B0503020204020204" pitchFamily="34" charset="-122"/>
              </a:defRPr>
            </a:lvl1pPr>
          </a:lstStyle>
          <a:p>
            <a:pPr marL="0" marR="0" lvl="0" indent="0" defTabSz="914400" eaLnBrk="1" fontAlgn="auto" latinLnBrk="0" hangingPunct="1">
              <a:lnSpc>
                <a:spcPct val="80000"/>
              </a:lnSpc>
              <a:spcBef>
                <a:spcPts val="0"/>
              </a:spcBef>
              <a:spcAft>
                <a:spcPts val="0"/>
              </a:spcAft>
              <a:buClrTx/>
              <a:buSzTx/>
              <a:buFontTx/>
              <a:buNone/>
              <a:defRPr/>
            </a:pPr>
            <a:r>
              <a:rPr kumimoji="0" lang="en-US" altLang="zh-CN" sz="3600" b="0" i="0" u="none" strike="noStrike" kern="0" cap="none" spc="0" normalizeH="0" baseline="0" noProof="0" dirty="0">
                <a:ln w="18415" cmpd="sng">
                  <a:noFill/>
                  <a:prstDash val="solid"/>
                </a:ln>
                <a:solidFill>
                  <a:srgbClr val="53D2FF"/>
                </a:solidFill>
                <a:effectLst>
                  <a:outerShdw blurRad="266700" algn="tl" rotWithShape="0">
                    <a:schemeClr val="tx2">
                      <a:lumMod val="40000"/>
                      <a:lumOff val="60000"/>
                      <a:alpha val="55000"/>
                    </a:schemeClr>
                  </a:outerShdw>
                </a:effectLst>
                <a:uLnTx/>
                <a:uFillTx/>
                <a:latin typeface="Arial Rounded MT Bold" panose="020F0704030504030204" pitchFamily="34" charset="0"/>
                <a:ea typeface="微软雅黑" panose="020B0503020204020204" pitchFamily="34" charset="-122"/>
                <a:cs typeface="Times New Roman" panose="02020603050405020304" pitchFamily="18" charset="0"/>
              </a:rPr>
              <a:t>Alvin</a:t>
            </a:r>
            <a:r>
              <a:rPr kumimoji="0" lang="zh-CN" altLang="en-US" sz="3600" b="0" i="0" u="none" strike="noStrike" kern="0" cap="none" spc="0" normalizeH="0" baseline="0" noProof="0" dirty="0">
                <a:ln w="18415" cmpd="sng">
                  <a:noFill/>
                  <a:prstDash val="solid"/>
                </a:ln>
                <a:solidFill>
                  <a:srgbClr val="53D2FF"/>
                </a:solidFill>
                <a:effectLst>
                  <a:outerShdw blurRad="266700" algn="tl" rotWithShape="0">
                    <a:schemeClr val="tx2">
                      <a:lumMod val="40000"/>
                      <a:lumOff val="60000"/>
                      <a:alpha val="55000"/>
                    </a:schemeClr>
                  </a:outerShdw>
                </a:effectLst>
                <a:uLnTx/>
                <a:uFillTx/>
                <a:latin typeface="Arial Rounded MT Bold" panose="020F0704030504030204" pitchFamily="34" charset="0"/>
                <a:ea typeface="微软雅黑" panose="020B0503020204020204" pitchFamily="34" charset="-122"/>
                <a:cs typeface="Times New Roman" panose="02020603050405020304" pitchFamily="18" charset="0"/>
              </a:rPr>
              <a:t>老师</a:t>
            </a:r>
          </a:p>
        </p:txBody>
      </p:sp>
      <p:sp>
        <p:nvSpPr>
          <p:cNvPr id="33" name="TextBox 32"/>
          <p:cNvSpPr txBox="1"/>
          <p:nvPr/>
        </p:nvSpPr>
        <p:spPr>
          <a:xfrm>
            <a:off x="5022295" y="3212976"/>
            <a:ext cx="5760640" cy="1653786"/>
          </a:xfrm>
          <a:prstGeom prst="rect">
            <a:avLst/>
          </a:prstGeom>
          <a:noFill/>
        </p:spPr>
        <p:txBody>
          <a:bodyPr wrap="square" rtlCol="0">
            <a:spAutoFit/>
          </a:bodyPr>
          <a:lstStyle/>
          <a:p>
            <a:pPr>
              <a:lnSpc>
                <a:spcPct val="130000"/>
              </a:lnSpc>
            </a:pPr>
            <a:r>
              <a:rPr lang="zh-CN" altLang="en-US" sz="2000" dirty="0">
                <a:solidFill>
                  <a:srgbClr val="00B0F0"/>
                </a:solidFill>
                <a:latin typeface="微软雅黑" panose="020B0503020204020204" pitchFamily="34" charset="-122"/>
                <a:ea typeface="微软雅黑" panose="020B0503020204020204" pitchFamily="34" charset="-122"/>
              </a:rPr>
              <a:t>曾就业于三星中国研究院及小米旗下互联网公司</a:t>
            </a:r>
            <a:endParaRPr lang="en-US" altLang="zh-CN" sz="2000" dirty="0">
              <a:solidFill>
                <a:srgbClr val="00B0F0"/>
              </a:solidFill>
              <a:latin typeface="微软雅黑" panose="020B0503020204020204" pitchFamily="34" charset="-122"/>
              <a:ea typeface="微软雅黑" panose="020B0503020204020204" pitchFamily="34" charset="-122"/>
            </a:endParaRPr>
          </a:p>
          <a:p>
            <a:pPr>
              <a:lnSpc>
                <a:spcPct val="130000"/>
              </a:lnSpc>
            </a:pPr>
            <a:r>
              <a:rPr lang="zh-CN" altLang="en-US" sz="2000" dirty="0">
                <a:solidFill>
                  <a:srgbClr val="00B0F0"/>
                </a:solidFill>
                <a:latin typeface="微软雅黑" panose="020B0503020204020204" pitchFamily="34" charset="-122"/>
                <a:ea typeface="微软雅黑" panose="020B0503020204020204" pitchFamily="34" charset="-122"/>
              </a:rPr>
              <a:t>担任</a:t>
            </a:r>
            <a:r>
              <a:rPr lang="en-US" altLang="zh-CN" sz="2000" dirty="0">
                <a:solidFill>
                  <a:srgbClr val="00B0F0"/>
                </a:solidFill>
                <a:latin typeface="微软雅黑" panose="020B0503020204020204" pitchFamily="34" charset="-122"/>
                <a:ea typeface="微软雅黑" panose="020B0503020204020204" pitchFamily="34" charset="-122"/>
              </a:rPr>
              <a:t>android</a:t>
            </a:r>
            <a:r>
              <a:rPr lang="zh-CN" altLang="en-US" sz="2000" dirty="0">
                <a:solidFill>
                  <a:srgbClr val="00B0F0"/>
                </a:solidFill>
                <a:latin typeface="微软雅黑" panose="020B0503020204020204" pitchFamily="34" charset="-122"/>
                <a:ea typeface="微软雅黑" panose="020B0503020204020204" pitchFamily="34" charset="-122"/>
              </a:rPr>
              <a:t>任软件工程师及项目经理</a:t>
            </a:r>
          </a:p>
          <a:p>
            <a:pPr>
              <a:lnSpc>
                <a:spcPct val="130000"/>
              </a:lnSpc>
            </a:pPr>
            <a:r>
              <a:rPr lang="zh-CN" altLang="en-US" sz="2000" dirty="0">
                <a:solidFill>
                  <a:srgbClr val="00B0F0"/>
                </a:solidFill>
                <a:latin typeface="微软雅黑" panose="020B0503020204020204" pitchFamily="34" charset="-122"/>
                <a:ea typeface="微软雅黑" panose="020B0503020204020204" pitchFamily="34" charset="-122"/>
              </a:rPr>
              <a:t>拥有扎实的</a:t>
            </a:r>
            <a:r>
              <a:rPr lang="en-US" altLang="zh-CN" sz="2000" dirty="0">
                <a:solidFill>
                  <a:srgbClr val="00B0F0"/>
                </a:solidFill>
                <a:latin typeface="微软雅黑" panose="020B0503020204020204" pitchFamily="34" charset="-122"/>
                <a:ea typeface="微软雅黑" panose="020B0503020204020204" pitchFamily="34" charset="-122"/>
              </a:rPr>
              <a:t>C/Java </a:t>
            </a:r>
            <a:r>
              <a:rPr lang="zh-CN" altLang="en-US" sz="2000" dirty="0">
                <a:solidFill>
                  <a:srgbClr val="00B0F0"/>
                </a:solidFill>
                <a:latin typeface="微软雅黑" panose="020B0503020204020204" pitchFamily="34" charset="-122"/>
                <a:ea typeface="微软雅黑" panose="020B0503020204020204" pitchFamily="34" charset="-122"/>
              </a:rPr>
              <a:t>基础，深入研究</a:t>
            </a:r>
            <a:r>
              <a:rPr lang="en-US" altLang="zh-CN" sz="2000" dirty="0">
                <a:solidFill>
                  <a:srgbClr val="00B0F0"/>
                </a:solidFill>
                <a:latin typeface="微软雅黑" panose="020B0503020204020204" pitchFamily="34" charset="-122"/>
                <a:ea typeface="微软雅黑" panose="020B0503020204020204" pitchFamily="34" charset="-122"/>
              </a:rPr>
              <a:t>android</a:t>
            </a:r>
            <a:r>
              <a:rPr lang="zh-CN" altLang="en-US" sz="2000" dirty="0">
                <a:solidFill>
                  <a:srgbClr val="00B0F0"/>
                </a:solidFill>
                <a:latin typeface="微软雅黑" panose="020B0503020204020204" pitchFamily="34" charset="-122"/>
                <a:ea typeface="微软雅黑" panose="020B0503020204020204" pitchFamily="34" charset="-122"/>
              </a:rPr>
              <a:t>系统多年。</a:t>
            </a:r>
          </a:p>
        </p:txBody>
      </p:sp>
      <p:cxnSp>
        <p:nvCxnSpPr>
          <p:cNvPr id="35" name="直接连接符 34"/>
          <p:cNvCxnSpPr/>
          <p:nvPr/>
        </p:nvCxnSpPr>
        <p:spPr>
          <a:xfrm>
            <a:off x="5087094" y="2924944"/>
            <a:ext cx="5760640"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pic>
        <p:nvPicPr>
          <p:cNvPr id="3" name="图片 2" descr="动脑学院"/>
          <p:cNvPicPr>
            <a:picLocks noChangeAspect="1"/>
          </p:cNvPicPr>
          <p:nvPr/>
        </p:nvPicPr>
        <p:blipFill>
          <a:blip r:embed="rId4"/>
          <a:stretch>
            <a:fillRect/>
          </a:stretch>
        </p:blipFill>
        <p:spPr>
          <a:xfrm>
            <a:off x="9757410" y="6012815"/>
            <a:ext cx="2051050" cy="507365"/>
          </a:xfrm>
          <a:prstGeom prst="rect">
            <a:avLst/>
          </a:prstGeom>
        </p:spPr>
      </p:pic>
      <p:pic>
        <p:nvPicPr>
          <p:cNvPr id="8" name="图片 7" descr="上半身_修改">
            <a:extLst>
              <a:ext uri="{FF2B5EF4-FFF2-40B4-BE49-F238E27FC236}">
                <a16:creationId xmlns:a16="http://schemas.microsoft.com/office/drawing/2014/main" id="{B81736F4-8E70-481F-A5F4-48F70C0917ED}"/>
              </a:ext>
            </a:extLst>
          </p:cNvPr>
          <p:cNvPicPr>
            <a:picLocks noChangeAspect="1"/>
          </p:cNvPicPr>
          <p:nvPr/>
        </p:nvPicPr>
        <p:blipFill>
          <a:blip r:embed="rId5"/>
          <a:stretch>
            <a:fillRect/>
          </a:stretch>
        </p:blipFill>
        <p:spPr>
          <a:xfrm>
            <a:off x="737151" y="1196752"/>
            <a:ext cx="3557856" cy="4326634"/>
          </a:xfrm>
          <a:prstGeom prst="rect">
            <a:avLst/>
          </a:prstGeom>
        </p:spPr>
      </p:pic>
      <p:sp>
        <p:nvSpPr>
          <p:cNvPr id="9" name="文本框 8">
            <a:extLst>
              <a:ext uri="{FF2B5EF4-FFF2-40B4-BE49-F238E27FC236}">
                <a16:creationId xmlns:a16="http://schemas.microsoft.com/office/drawing/2014/main" id="{E5C2FD96-4976-4BE4-ABBE-134552D20374}"/>
              </a:ext>
            </a:extLst>
          </p:cNvPr>
          <p:cNvSpPr txBox="1"/>
          <p:nvPr/>
        </p:nvSpPr>
        <p:spPr>
          <a:xfrm>
            <a:off x="8903518" y="620688"/>
            <a:ext cx="3204723" cy="1077218"/>
          </a:xfrm>
          <a:prstGeom prst="rect">
            <a:avLst/>
          </a:prstGeom>
          <a:noFill/>
        </p:spPr>
        <p:txBody>
          <a:bodyPr wrap="none" rtlCol="0">
            <a:spAutoFit/>
          </a:bodyPr>
          <a:lstStyle/>
          <a:p>
            <a:r>
              <a:rPr lang="zh-CN" altLang="en-US" dirty="0"/>
              <a:t>           </a:t>
            </a:r>
            <a:r>
              <a:rPr lang="zh-CN" altLang="en-US" sz="2800" dirty="0"/>
              <a:t>更多视频：</a:t>
            </a:r>
            <a:endParaRPr lang="en-US" altLang="zh-CN" sz="2800" dirty="0"/>
          </a:p>
          <a:p>
            <a:r>
              <a:rPr lang="en-US" altLang="zh-CN" dirty="0"/>
              <a:t>        【</a:t>
            </a:r>
            <a:r>
              <a:rPr lang="zh-CN" altLang="en-US" dirty="0"/>
              <a:t>薇薇老师</a:t>
            </a:r>
            <a:r>
              <a:rPr lang="en-US" altLang="zh-CN" dirty="0"/>
              <a:t>】  413538864</a:t>
            </a:r>
          </a:p>
          <a:p>
            <a:r>
              <a:rPr lang="en-US" altLang="zh-CN" dirty="0"/>
              <a:t>        【</a:t>
            </a:r>
            <a:r>
              <a:rPr lang="zh-CN" altLang="en-US" dirty="0"/>
              <a:t>晓敏老师</a:t>
            </a:r>
            <a:r>
              <a:rPr lang="en-US" altLang="zh-CN" dirty="0"/>
              <a:t>】  708875071</a:t>
            </a:r>
            <a:endParaRPr lang="zh-CN"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300" advTm="3711">
        <p14:pan/>
      </p:transition>
    </mc:Choice>
    <mc:Fallback xmlns="">
      <p:transition spd="slow" advTm="371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iterate type="lt">
                                    <p:tmPct val="10000"/>
                                  </p:iterate>
                                  <p:childTnLst>
                                    <p:set>
                                      <p:cBhvr>
                                        <p:cTn id="11" dur="1" fill="hold">
                                          <p:stCondLst>
                                            <p:cond delay="0"/>
                                          </p:stCondLst>
                                        </p:cTn>
                                        <p:tgtEl>
                                          <p:spTgt spid="33"/>
                                        </p:tgtEl>
                                        <p:attrNameLst>
                                          <p:attrName>style.visibility</p:attrName>
                                        </p:attrNameLst>
                                      </p:cBhvr>
                                      <p:to>
                                        <p:strVal val="visible"/>
                                      </p:to>
                                    </p:set>
                                    <p:animEffect transition="in" filter="fade">
                                      <p:cBhvr>
                                        <p:cTn id="12" dur="20"/>
                                        <p:tgtEl>
                                          <p:spTgt spid="33"/>
                                        </p:tgtEl>
                                      </p:cBhvr>
                                    </p:animEffect>
                                  </p:childTnLst>
                                </p:cTn>
                              </p:par>
                              <p:par>
                                <p:cTn id="13" presetID="22" presetClass="entr" presetSubtype="8"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left)">
                                      <p:cBhvr>
                                        <p:cTn id="1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动脑学院">
            <a:extLst>
              <a:ext uri="{FF2B5EF4-FFF2-40B4-BE49-F238E27FC236}">
                <a16:creationId xmlns:a16="http://schemas.microsoft.com/office/drawing/2014/main" id="{4B5BC4E6-BDE6-4A38-9269-061A1E207BC7}"/>
              </a:ext>
            </a:extLst>
          </p:cNvPr>
          <p:cNvPicPr>
            <a:picLocks noChangeAspect="1"/>
          </p:cNvPicPr>
          <p:nvPr/>
        </p:nvPicPr>
        <p:blipFill>
          <a:blip r:embed="rId3"/>
          <a:stretch>
            <a:fillRect/>
          </a:stretch>
        </p:blipFill>
        <p:spPr>
          <a:xfrm>
            <a:off x="9757410" y="6012815"/>
            <a:ext cx="2051050" cy="507365"/>
          </a:xfrm>
          <a:prstGeom prst="rect">
            <a:avLst/>
          </a:prstGeom>
        </p:spPr>
      </p:pic>
      <p:sp>
        <p:nvSpPr>
          <p:cNvPr id="10" name="标题 1">
            <a:extLst>
              <a:ext uri="{FF2B5EF4-FFF2-40B4-BE49-F238E27FC236}">
                <a16:creationId xmlns:a16="http://schemas.microsoft.com/office/drawing/2014/main" id="{33C9872F-54A8-42E1-9996-C2E8B91D764C}"/>
              </a:ext>
            </a:extLst>
          </p:cNvPr>
          <p:cNvSpPr txBox="1">
            <a:spLocks/>
          </p:cNvSpPr>
          <p:nvPr/>
        </p:nvSpPr>
        <p:spPr>
          <a:xfrm>
            <a:off x="118542" y="238238"/>
            <a:ext cx="10514013" cy="1325563"/>
          </a:xfrm>
          <a:prstGeom prst="rect">
            <a:avLst/>
          </a:prstGeom>
        </p:spPr>
        <p:txBody>
          <a:bodyPr vert="horz" lIns="91440" tIns="45720" rIns="91440" bIns="45720" rtlCol="0" anchor="ctr">
            <a:normAutofit/>
          </a:bodyPr>
          <a:lstStyle>
            <a:lvl1pPr algn="l" defTabSz="914309"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a:solidFill>
                  <a:srgbClr val="2FC9FF"/>
                </a:solidFill>
              </a:rPr>
              <a:t>链式存储方式线性表</a:t>
            </a:r>
          </a:p>
        </p:txBody>
      </p:sp>
      <p:sp>
        <p:nvSpPr>
          <p:cNvPr id="13" name="文本框 12">
            <a:extLst>
              <a:ext uri="{FF2B5EF4-FFF2-40B4-BE49-F238E27FC236}">
                <a16:creationId xmlns:a16="http://schemas.microsoft.com/office/drawing/2014/main" id="{6EAE8941-67FF-4853-AA8B-ABA5CDD46902}"/>
              </a:ext>
            </a:extLst>
          </p:cNvPr>
          <p:cNvSpPr txBox="1"/>
          <p:nvPr/>
        </p:nvSpPr>
        <p:spPr>
          <a:xfrm>
            <a:off x="1075333" y="1772816"/>
            <a:ext cx="461665" cy="92398"/>
          </a:xfrm>
          <a:prstGeom prst="rect">
            <a:avLst/>
          </a:prstGeom>
          <a:noFill/>
        </p:spPr>
        <p:txBody>
          <a:bodyPr vert="eaVert" wrap="none" rtlCol="0">
            <a:spAutoFit/>
          </a:bodyPr>
          <a:lstStyle/>
          <a:p>
            <a:endParaRPr lang="zh-CN" altLang="en-US" dirty="0"/>
          </a:p>
        </p:txBody>
      </p:sp>
      <p:sp>
        <p:nvSpPr>
          <p:cNvPr id="14" name="文本框 13">
            <a:extLst>
              <a:ext uri="{FF2B5EF4-FFF2-40B4-BE49-F238E27FC236}">
                <a16:creationId xmlns:a16="http://schemas.microsoft.com/office/drawing/2014/main" id="{F10CB57B-FA63-4368-96E5-EDDD1BDDBCDE}"/>
              </a:ext>
            </a:extLst>
          </p:cNvPr>
          <p:cNvSpPr txBox="1"/>
          <p:nvPr/>
        </p:nvSpPr>
        <p:spPr>
          <a:xfrm>
            <a:off x="262558" y="1412776"/>
            <a:ext cx="10153973" cy="2308324"/>
          </a:xfrm>
          <a:prstGeom prst="rect">
            <a:avLst/>
          </a:prstGeom>
          <a:noFill/>
        </p:spPr>
        <p:txBody>
          <a:bodyPr wrap="square" rtlCol="0">
            <a:spAutoFit/>
          </a:bodyPr>
          <a:lstStyle/>
          <a:p>
            <a:pPr>
              <a:lnSpc>
                <a:spcPct val="150000"/>
              </a:lnSpc>
            </a:pPr>
            <a:r>
              <a:rPr lang="zh-CN" altLang="en-US" sz="2400" dirty="0"/>
              <a:t>定义：线性表的链式存储结构的特点是用一组任意的存储单元存储线性表的数据元素，这组存储单元可以是连续的，也可以是不连续的</a:t>
            </a:r>
            <a:endParaRPr lang="en-US" altLang="zh-CN" sz="2400" dirty="0"/>
          </a:p>
          <a:p>
            <a:r>
              <a:rPr lang="en-US" altLang="zh-CN" dirty="0"/>
              <a:t>    </a:t>
            </a:r>
          </a:p>
          <a:p>
            <a:r>
              <a:rPr lang="en-US" altLang="zh-CN" dirty="0"/>
              <a:t> </a:t>
            </a:r>
          </a:p>
          <a:p>
            <a:endParaRPr lang="en-US" altLang="zh-CN" dirty="0"/>
          </a:p>
          <a:p>
            <a:endParaRPr lang="zh-CN" altLang="en-US" dirty="0"/>
          </a:p>
        </p:txBody>
      </p:sp>
      <p:pic>
        <p:nvPicPr>
          <p:cNvPr id="8" name="Picture 4">
            <a:extLst>
              <a:ext uri="{FF2B5EF4-FFF2-40B4-BE49-F238E27FC236}">
                <a16:creationId xmlns:a16="http://schemas.microsoft.com/office/drawing/2014/main" id="{EDF864CD-8D84-4F7A-BED6-E2B2CF7E68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802" y="3068960"/>
            <a:ext cx="9151118" cy="21589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图片 6">
            <a:extLst>
              <a:ext uri="{FF2B5EF4-FFF2-40B4-BE49-F238E27FC236}">
                <a16:creationId xmlns:a16="http://schemas.microsoft.com/office/drawing/2014/main" id="{2646A949-03A3-48C5-B759-81BFFB7FFABA}"/>
              </a:ext>
            </a:extLst>
          </p:cNvPr>
          <p:cNvPicPr>
            <a:picLocks noChangeAspect="1"/>
          </p:cNvPicPr>
          <p:nvPr/>
        </p:nvPicPr>
        <p:blipFill>
          <a:blip r:embed="rId5"/>
          <a:stretch>
            <a:fillRect/>
          </a:stretch>
        </p:blipFill>
        <p:spPr>
          <a:xfrm>
            <a:off x="7175326" y="254575"/>
            <a:ext cx="2160240" cy="1158201"/>
          </a:xfrm>
          <a:prstGeom prst="rect">
            <a:avLst/>
          </a:prstGeom>
        </p:spPr>
      </p:pic>
    </p:spTree>
    <p:extLst>
      <p:ext uri="{BB962C8B-B14F-4D97-AF65-F5344CB8AC3E}">
        <p14:creationId xmlns:p14="http://schemas.microsoft.com/office/powerpoint/2010/main" val="122700770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动脑学院">
            <a:extLst>
              <a:ext uri="{FF2B5EF4-FFF2-40B4-BE49-F238E27FC236}">
                <a16:creationId xmlns:a16="http://schemas.microsoft.com/office/drawing/2014/main" id="{4B5BC4E6-BDE6-4A38-9269-061A1E207BC7}"/>
              </a:ext>
            </a:extLst>
          </p:cNvPr>
          <p:cNvPicPr>
            <a:picLocks noChangeAspect="1"/>
          </p:cNvPicPr>
          <p:nvPr/>
        </p:nvPicPr>
        <p:blipFill>
          <a:blip r:embed="rId3"/>
          <a:stretch>
            <a:fillRect/>
          </a:stretch>
        </p:blipFill>
        <p:spPr>
          <a:xfrm>
            <a:off x="9757410" y="6012815"/>
            <a:ext cx="2051050" cy="507365"/>
          </a:xfrm>
          <a:prstGeom prst="rect">
            <a:avLst/>
          </a:prstGeom>
        </p:spPr>
      </p:pic>
      <p:sp>
        <p:nvSpPr>
          <p:cNvPr id="10" name="标题 1">
            <a:extLst>
              <a:ext uri="{FF2B5EF4-FFF2-40B4-BE49-F238E27FC236}">
                <a16:creationId xmlns:a16="http://schemas.microsoft.com/office/drawing/2014/main" id="{33C9872F-54A8-42E1-9996-C2E8B91D764C}"/>
              </a:ext>
            </a:extLst>
          </p:cNvPr>
          <p:cNvSpPr txBox="1">
            <a:spLocks/>
          </p:cNvSpPr>
          <p:nvPr/>
        </p:nvSpPr>
        <p:spPr>
          <a:xfrm>
            <a:off x="118542" y="238238"/>
            <a:ext cx="10514013" cy="1325563"/>
          </a:xfrm>
          <a:prstGeom prst="rect">
            <a:avLst/>
          </a:prstGeom>
        </p:spPr>
        <p:txBody>
          <a:bodyPr vert="horz" lIns="91440" tIns="45720" rIns="91440" bIns="45720" rtlCol="0" anchor="ctr">
            <a:normAutofit/>
          </a:bodyPr>
          <a:lstStyle>
            <a:lvl1pPr algn="l" defTabSz="914309"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a:solidFill>
                  <a:srgbClr val="2FC9FF"/>
                </a:solidFill>
              </a:rPr>
              <a:t>链式存储方式线性表</a:t>
            </a:r>
          </a:p>
        </p:txBody>
      </p:sp>
      <p:sp>
        <p:nvSpPr>
          <p:cNvPr id="13" name="文本框 12">
            <a:extLst>
              <a:ext uri="{FF2B5EF4-FFF2-40B4-BE49-F238E27FC236}">
                <a16:creationId xmlns:a16="http://schemas.microsoft.com/office/drawing/2014/main" id="{6EAE8941-67FF-4853-AA8B-ABA5CDD46902}"/>
              </a:ext>
            </a:extLst>
          </p:cNvPr>
          <p:cNvSpPr txBox="1"/>
          <p:nvPr/>
        </p:nvSpPr>
        <p:spPr>
          <a:xfrm>
            <a:off x="1075333" y="1772816"/>
            <a:ext cx="461665" cy="92398"/>
          </a:xfrm>
          <a:prstGeom prst="rect">
            <a:avLst/>
          </a:prstGeom>
          <a:noFill/>
        </p:spPr>
        <p:txBody>
          <a:bodyPr vert="eaVert" wrap="none" rtlCol="0">
            <a:spAutoFit/>
          </a:bodyPr>
          <a:lstStyle/>
          <a:p>
            <a:endParaRPr lang="zh-CN" altLang="en-US" dirty="0"/>
          </a:p>
        </p:txBody>
      </p:sp>
      <p:sp>
        <p:nvSpPr>
          <p:cNvPr id="14" name="文本框 13">
            <a:extLst>
              <a:ext uri="{FF2B5EF4-FFF2-40B4-BE49-F238E27FC236}">
                <a16:creationId xmlns:a16="http://schemas.microsoft.com/office/drawing/2014/main" id="{F10CB57B-FA63-4368-96E5-EDDD1BDDBCDE}"/>
              </a:ext>
            </a:extLst>
          </p:cNvPr>
          <p:cNvSpPr txBox="1"/>
          <p:nvPr/>
        </p:nvSpPr>
        <p:spPr>
          <a:xfrm>
            <a:off x="262558" y="1412776"/>
            <a:ext cx="10153973" cy="3170099"/>
          </a:xfrm>
          <a:prstGeom prst="rect">
            <a:avLst/>
          </a:prstGeom>
          <a:noFill/>
        </p:spPr>
        <p:txBody>
          <a:bodyPr wrap="square" rtlCol="0">
            <a:spAutoFit/>
          </a:bodyPr>
          <a:lstStyle/>
          <a:p>
            <a:r>
              <a:rPr lang="zh-CN" altLang="en-US" sz="3200" dirty="0"/>
              <a:t>分类</a:t>
            </a:r>
            <a:endParaRPr lang="en-US" altLang="zh-CN" sz="3200" dirty="0"/>
          </a:p>
          <a:p>
            <a:r>
              <a:rPr lang="en-US" altLang="zh-CN" dirty="0"/>
              <a:t>    </a:t>
            </a:r>
          </a:p>
          <a:p>
            <a:r>
              <a:rPr lang="en-US" altLang="zh-CN" sz="2400" dirty="0"/>
              <a:t>1</a:t>
            </a:r>
            <a:r>
              <a:rPr lang="zh-CN" altLang="en-US" sz="2400" dirty="0"/>
              <a:t>： 单链表</a:t>
            </a:r>
            <a:endParaRPr lang="en-US" altLang="zh-CN" sz="2400" dirty="0"/>
          </a:p>
          <a:p>
            <a:r>
              <a:rPr lang="en-US" altLang="zh-CN" sz="2400" dirty="0"/>
              <a:t>2</a:t>
            </a:r>
            <a:r>
              <a:rPr lang="zh-CN" altLang="en-US" sz="2400" dirty="0"/>
              <a:t>：  单循环链表</a:t>
            </a:r>
            <a:endParaRPr lang="en-US" altLang="zh-CN" sz="2400" dirty="0"/>
          </a:p>
          <a:p>
            <a:r>
              <a:rPr lang="en-US" altLang="zh-CN" sz="2400" dirty="0"/>
              <a:t>3</a:t>
            </a:r>
            <a:r>
              <a:rPr lang="zh-CN" altLang="en-US" sz="2400" dirty="0"/>
              <a:t>：  双链表</a:t>
            </a:r>
            <a:endParaRPr lang="en-US" altLang="zh-CN" sz="2400" dirty="0"/>
          </a:p>
          <a:p>
            <a:r>
              <a:rPr lang="en-US" altLang="zh-CN" sz="2400" dirty="0"/>
              <a:t>4</a:t>
            </a:r>
            <a:r>
              <a:rPr lang="zh-CN" altLang="en-US" sz="2400" dirty="0"/>
              <a:t>：  双向循环链表</a:t>
            </a:r>
            <a:endParaRPr lang="en-US" altLang="zh-CN" sz="2400" dirty="0"/>
          </a:p>
          <a:p>
            <a:r>
              <a:rPr lang="en-US" altLang="zh-CN" dirty="0"/>
              <a:t> </a:t>
            </a:r>
          </a:p>
          <a:p>
            <a:endParaRPr lang="en-US" altLang="zh-CN" dirty="0"/>
          </a:p>
          <a:p>
            <a:endParaRPr lang="zh-CN" altLang="en-US" dirty="0"/>
          </a:p>
        </p:txBody>
      </p:sp>
      <p:pic>
        <p:nvPicPr>
          <p:cNvPr id="6" name="图片 5">
            <a:extLst>
              <a:ext uri="{FF2B5EF4-FFF2-40B4-BE49-F238E27FC236}">
                <a16:creationId xmlns:a16="http://schemas.microsoft.com/office/drawing/2014/main" id="{BE314080-D3CA-41BB-943D-A50122274B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3366" y="3726310"/>
            <a:ext cx="7556500" cy="1963688"/>
          </a:xfrm>
          <a:prstGeom prst="rect">
            <a:avLst/>
          </a:prstGeom>
        </p:spPr>
      </p:pic>
      <p:pic>
        <p:nvPicPr>
          <p:cNvPr id="9" name="图片 8">
            <a:extLst>
              <a:ext uri="{FF2B5EF4-FFF2-40B4-BE49-F238E27FC236}">
                <a16:creationId xmlns:a16="http://schemas.microsoft.com/office/drawing/2014/main" id="{64E6CF7B-D3D3-4DCA-A215-8495C74661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5006" y="1412776"/>
            <a:ext cx="6696744" cy="1951186"/>
          </a:xfrm>
          <a:prstGeom prst="rect">
            <a:avLst/>
          </a:prstGeom>
        </p:spPr>
      </p:pic>
    </p:spTree>
    <p:extLst>
      <p:ext uri="{BB962C8B-B14F-4D97-AF65-F5344CB8AC3E}">
        <p14:creationId xmlns:p14="http://schemas.microsoft.com/office/powerpoint/2010/main" val="3807380290"/>
      </p:ext>
    </p:extLst>
  </p:cSld>
  <p:clrMapOvr>
    <a:masterClrMapping/>
  </p:clrMapOvr>
  <p:transition spd="slow">
    <p:push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F2B9C-13AF-4BFE-93AD-52FC6DC8C503}"/>
              </a:ext>
            </a:extLst>
          </p:cNvPr>
          <p:cNvSpPr>
            <a:spLocks noGrp="1"/>
          </p:cNvSpPr>
          <p:nvPr>
            <p:ph type="title" idx="4294967295"/>
          </p:nvPr>
        </p:nvSpPr>
        <p:spPr>
          <a:xfrm>
            <a:off x="0" y="376736"/>
            <a:ext cx="10514013" cy="1325563"/>
          </a:xfrm>
        </p:spPr>
        <p:txBody>
          <a:bodyPr>
            <a:normAutofit/>
          </a:bodyPr>
          <a:lstStyle/>
          <a:p>
            <a:r>
              <a:rPr lang="zh-CN" altLang="en-US" dirty="0">
                <a:solidFill>
                  <a:srgbClr val="2FC9FF"/>
                </a:solidFill>
              </a:rPr>
              <a:t>   单链表</a:t>
            </a:r>
          </a:p>
        </p:txBody>
      </p:sp>
      <p:pic>
        <p:nvPicPr>
          <p:cNvPr id="4" name="图片 3" descr="动脑学院">
            <a:extLst>
              <a:ext uri="{FF2B5EF4-FFF2-40B4-BE49-F238E27FC236}">
                <a16:creationId xmlns:a16="http://schemas.microsoft.com/office/drawing/2014/main" id="{9A344C81-B60D-4009-A2B0-D7ECF3D71971}"/>
              </a:ext>
            </a:extLst>
          </p:cNvPr>
          <p:cNvPicPr>
            <a:picLocks noChangeAspect="1"/>
          </p:cNvPicPr>
          <p:nvPr/>
        </p:nvPicPr>
        <p:blipFill>
          <a:blip r:embed="rId2"/>
          <a:stretch>
            <a:fillRect/>
          </a:stretch>
        </p:blipFill>
        <p:spPr>
          <a:xfrm>
            <a:off x="9757410" y="6012815"/>
            <a:ext cx="2051050" cy="507365"/>
          </a:xfrm>
          <a:prstGeom prst="rect">
            <a:avLst/>
          </a:prstGeom>
        </p:spPr>
      </p:pic>
      <p:sp>
        <p:nvSpPr>
          <p:cNvPr id="3" name="文本框 2">
            <a:extLst>
              <a:ext uri="{FF2B5EF4-FFF2-40B4-BE49-F238E27FC236}">
                <a16:creationId xmlns:a16="http://schemas.microsoft.com/office/drawing/2014/main" id="{13A53B8D-DA15-4ABC-BD9B-4F84F782C785}"/>
              </a:ext>
            </a:extLst>
          </p:cNvPr>
          <p:cNvSpPr txBox="1"/>
          <p:nvPr/>
        </p:nvSpPr>
        <p:spPr>
          <a:xfrm>
            <a:off x="527552" y="2132856"/>
            <a:ext cx="2949672" cy="523220"/>
          </a:xfrm>
          <a:prstGeom prst="rect">
            <a:avLst/>
          </a:prstGeom>
          <a:noFill/>
        </p:spPr>
        <p:txBody>
          <a:bodyPr wrap="square" rtlCol="0">
            <a:spAutoFit/>
          </a:bodyPr>
          <a:lstStyle/>
          <a:p>
            <a:r>
              <a:rPr lang="zh-CN" altLang="en-US" sz="2800" dirty="0">
                <a:solidFill>
                  <a:srgbClr val="53D2FF"/>
                </a:solidFill>
              </a:rPr>
              <a:t>操作：增 删 改 查</a:t>
            </a:r>
          </a:p>
        </p:txBody>
      </p:sp>
      <p:sp>
        <p:nvSpPr>
          <p:cNvPr id="7" name="文本框 6">
            <a:extLst>
              <a:ext uri="{FF2B5EF4-FFF2-40B4-BE49-F238E27FC236}">
                <a16:creationId xmlns:a16="http://schemas.microsoft.com/office/drawing/2014/main" id="{CB9E6BC6-70DB-408F-A994-D88B308BB4F4}"/>
              </a:ext>
            </a:extLst>
          </p:cNvPr>
          <p:cNvSpPr txBox="1"/>
          <p:nvPr/>
        </p:nvSpPr>
        <p:spPr>
          <a:xfrm>
            <a:off x="533790" y="5343167"/>
            <a:ext cx="1554528" cy="923330"/>
          </a:xfrm>
          <a:prstGeom prst="rect">
            <a:avLst/>
          </a:prstGeom>
          <a:noFill/>
        </p:spPr>
        <p:txBody>
          <a:bodyPr wrap="none" rtlCol="0">
            <a:spAutoFit/>
          </a:bodyPr>
          <a:lstStyle/>
          <a:p>
            <a:r>
              <a:rPr lang="en-US" altLang="zh-CN" dirty="0" err="1"/>
              <a:t>s.next</a:t>
            </a:r>
            <a:r>
              <a:rPr lang="en-US" altLang="zh-CN" dirty="0"/>
              <a:t> = </a:t>
            </a:r>
            <a:r>
              <a:rPr lang="en-US" altLang="zh-CN" dirty="0" err="1"/>
              <a:t>p.next</a:t>
            </a:r>
            <a:endParaRPr lang="en-US" altLang="zh-CN" dirty="0"/>
          </a:p>
          <a:p>
            <a:r>
              <a:rPr lang="en-US" altLang="zh-CN" dirty="0"/>
              <a:t>p-next = s ;</a:t>
            </a:r>
            <a:endParaRPr lang="zh-CN" altLang="en-US" dirty="0"/>
          </a:p>
          <a:p>
            <a:endParaRPr lang="zh-CN" altLang="en-US" dirty="0"/>
          </a:p>
        </p:txBody>
      </p:sp>
      <p:sp>
        <p:nvSpPr>
          <p:cNvPr id="8" name="文本框 7">
            <a:extLst>
              <a:ext uri="{FF2B5EF4-FFF2-40B4-BE49-F238E27FC236}">
                <a16:creationId xmlns:a16="http://schemas.microsoft.com/office/drawing/2014/main" id="{E53233DB-1D56-4879-93D2-BAE92432E9DE}"/>
              </a:ext>
            </a:extLst>
          </p:cNvPr>
          <p:cNvSpPr txBox="1"/>
          <p:nvPr/>
        </p:nvSpPr>
        <p:spPr>
          <a:xfrm>
            <a:off x="6095206" y="5380548"/>
            <a:ext cx="2439835" cy="646331"/>
          </a:xfrm>
          <a:prstGeom prst="rect">
            <a:avLst/>
          </a:prstGeom>
          <a:noFill/>
        </p:spPr>
        <p:txBody>
          <a:bodyPr wrap="none" rtlCol="0">
            <a:spAutoFit/>
          </a:bodyPr>
          <a:lstStyle/>
          <a:p>
            <a:r>
              <a:rPr lang="en-US" altLang="zh-CN" dirty="0"/>
              <a:t>p-&gt;next = p-&gt;next-&gt;next</a:t>
            </a:r>
            <a:endParaRPr lang="zh-CN" altLang="en-US" dirty="0"/>
          </a:p>
          <a:p>
            <a:endParaRPr lang="zh-CN" altLang="en-US" dirty="0"/>
          </a:p>
        </p:txBody>
      </p:sp>
      <p:pic>
        <p:nvPicPr>
          <p:cNvPr id="9" name="图片 8">
            <a:extLst>
              <a:ext uri="{FF2B5EF4-FFF2-40B4-BE49-F238E27FC236}">
                <a16:creationId xmlns:a16="http://schemas.microsoft.com/office/drawing/2014/main" id="{C1AAABCF-0297-4F3A-9454-52F5A548A3D2}"/>
              </a:ext>
            </a:extLst>
          </p:cNvPr>
          <p:cNvPicPr>
            <a:picLocks noChangeAspect="1"/>
          </p:cNvPicPr>
          <p:nvPr/>
        </p:nvPicPr>
        <p:blipFill>
          <a:blip r:embed="rId3"/>
          <a:stretch>
            <a:fillRect/>
          </a:stretch>
        </p:blipFill>
        <p:spPr>
          <a:xfrm>
            <a:off x="6527254" y="1162110"/>
            <a:ext cx="2160240" cy="1158201"/>
          </a:xfrm>
          <a:prstGeom prst="rect">
            <a:avLst/>
          </a:prstGeom>
        </p:spPr>
      </p:pic>
      <p:pic>
        <p:nvPicPr>
          <p:cNvPr id="11" name="图片 10">
            <a:extLst>
              <a:ext uri="{FF2B5EF4-FFF2-40B4-BE49-F238E27FC236}">
                <a16:creationId xmlns:a16="http://schemas.microsoft.com/office/drawing/2014/main" id="{D3554AA0-F566-4CED-94B7-C5EE6CF9D9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599" y="2578887"/>
            <a:ext cx="4920813" cy="2727471"/>
          </a:xfrm>
          <a:prstGeom prst="rect">
            <a:avLst/>
          </a:prstGeom>
        </p:spPr>
      </p:pic>
      <p:pic>
        <p:nvPicPr>
          <p:cNvPr id="13" name="图片 12">
            <a:extLst>
              <a:ext uri="{FF2B5EF4-FFF2-40B4-BE49-F238E27FC236}">
                <a16:creationId xmlns:a16="http://schemas.microsoft.com/office/drawing/2014/main" id="{D25BD0ED-918C-4046-9773-F25B9CF306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4139" y="2615744"/>
            <a:ext cx="5112568" cy="2690614"/>
          </a:xfrm>
          <a:prstGeom prst="rect">
            <a:avLst/>
          </a:prstGeom>
        </p:spPr>
      </p:pic>
    </p:spTree>
    <p:extLst>
      <p:ext uri="{BB962C8B-B14F-4D97-AF65-F5344CB8AC3E}">
        <p14:creationId xmlns:p14="http://schemas.microsoft.com/office/powerpoint/2010/main" val="2402176753"/>
      </p:ext>
    </p:extLst>
  </p:cSld>
  <p:clrMapOvr>
    <a:masterClrMapping/>
  </p:clrMapOvr>
  <p:transition spd="slow">
    <p:push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F2B9C-13AF-4BFE-93AD-52FC6DC8C503}"/>
              </a:ext>
            </a:extLst>
          </p:cNvPr>
          <p:cNvSpPr>
            <a:spLocks noGrp="1"/>
          </p:cNvSpPr>
          <p:nvPr>
            <p:ph type="title" idx="4294967295"/>
          </p:nvPr>
        </p:nvSpPr>
        <p:spPr>
          <a:xfrm>
            <a:off x="0" y="376736"/>
            <a:ext cx="10514013" cy="1325563"/>
          </a:xfrm>
        </p:spPr>
        <p:txBody>
          <a:bodyPr>
            <a:normAutofit/>
          </a:bodyPr>
          <a:lstStyle/>
          <a:p>
            <a:r>
              <a:rPr lang="zh-CN" altLang="en-US" dirty="0">
                <a:solidFill>
                  <a:srgbClr val="2FC9FF"/>
                </a:solidFill>
              </a:rPr>
              <a:t>   单链表应用</a:t>
            </a:r>
          </a:p>
        </p:txBody>
      </p:sp>
      <p:pic>
        <p:nvPicPr>
          <p:cNvPr id="4" name="图片 3" descr="动脑学院">
            <a:extLst>
              <a:ext uri="{FF2B5EF4-FFF2-40B4-BE49-F238E27FC236}">
                <a16:creationId xmlns:a16="http://schemas.microsoft.com/office/drawing/2014/main" id="{9A344C81-B60D-4009-A2B0-D7ECF3D71971}"/>
              </a:ext>
            </a:extLst>
          </p:cNvPr>
          <p:cNvPicPr>
            <a:picLocks noChangeAspect="1"/>
          </p:cNvPicPr>
          <p:nvPr/>
        </p:nvPicPr>
        <p:blipFill>
          <a:blip r:embed="rId2"/>
          <a:stretch>
            <a:fillRect/>
          </a:stretch>
        </p:blipFill>
        <p:spPr>
          <a:xfrm>
            <a:off x="9757410" y="6012815"/>
            <a:ext cx="2051050" cy="507365"/>
          </a:xfrm>
          <a:prstGeom prst="rect">
            <a:avLst/>
          </a:prstGeom>
        </p:spPr>
      </p:pic>
      <p:sp>
        <p:nvSpPr>
          <p:cNvPr id="3" name="文本框 2">
            <a:extLst>
              <a:ext uri="{FF2B5EF4-FFF2-40B4-BE49-F238E27FC236}">
                <a16:creationId xmlns:a16="http://schemas.microsoft.com/office/drawing/2014/main" id="{13A53B8D-DA15-4ABC-BD9B-4F84F782C785}"/>
              </a:ext>
            </a:extLst>
          </p:cNvPr>
          <p:cNvSpPr txBox="1"/>
          <p:nvPr/>
        </p:nvSpPr>
        <p:spPr>
          <a:xfrm>
            <a:off x="406574" y="1772816"/>
            <a:ext cx="6120680" cy="3108543"/>
          </a:xfrm>
          <a:prstGeom prst="rect">
            <a:avLst/>
          </a:prstGeom>
          <a:noFill/>
        </p:spPr>
        <p:txBody>
          <a:bodyPr wrap="square" rtlCol="0">
            <a:spAutoFit/>
          </a:bodyPr>
          <a:lstStyle/>
          <a:p>
            <a:r>
              <a:rPr lang="zh-CN" altLang="en-US" sz="2800" dirty="0">
                <a:solidFill>
                  <a:srgbClr val="53D2FF"/>
                </a:solidFill>
              </a:rPr>
              <a:t>优点：头插，中间插，删除效率高。</a:t>
            </a:r>
            <a:endParaRPr lang="en-US" altLang="zh-CN" sz="2800" dirty="0">
              <a:solidFill>
                <a:srgbClr val="53D2FF"/>
              </a:solidFill>
            </a:endParaRPr>
          </a:p>
          <a:p>
            <a:endParaRPr lang="en-US" altLang="zh-CN" sz="2800" dirty="0">
              <a:solidFill>
                <a:srgbClr val="53D2FF"/>
              </a:solidFill>
            </a:endParaRPr>
          </a:p>
          <a:p>
            <a:r>
              <a:rPr lang="zh-CN" altLang="en-US" sz="2800" dirty="0">
                <a:solidFill>
                  <a:srgbClr val="53D2FF"/>
                </a:solidFill>
              </a:rPr>
              <a:t>缺点：不支持随机访问</a:t>
            </a:r>
            <a:endParaRPr lang="en-US" altLang="zh-CN" sz="2800" dirty="0">
              <a:solidFill>
                <a:srgbClr val="53D2FF"/>
              </a:solidFill>
            </a:endParaRPr>
          </a:p>
          <a:p>
            <a:endParaRPr lang="en-US" altLang="zh-CN" sz="2800" dirty="0">
              <a:solidFill>
                <a:srgbClr val="53D2FF"/>
              </a:solidFill>
            </a:endParaRPr>
          </a:p>
          <a:p>
            <a:r>
              <a:rPr lang="zh-CN" altLang="en-US" sz="2800" dirty="0">
                <a:solidFill>
                  <a:srgbClr val="53D2FF"/>
                </a:solidFill>
              </a:rPr>
              <a:t>应用场景：</a:t>
            </a:r>
            <a:endParaRPr lang="en-US" altLang="zh-CN" sz="2800" dirty="0">
              <a:solidFill>
                <a:srgbClr val="53D2FF"/>
              </a:solidFill>
            </a:endParaRPr>
          </a:p>
          <a:p>
            <a:endParaRPr lang="en-US" altLang="zh-CN" sz="2800" dirty="0">
              <a:solidFill>
                <a:srgbClr val="53D2FF"/>
              </a:solidFill>
            </a:endParaRPr>
          </a:p>
          <a:p>
            <a:r>
              <a:rPr lang="en-US" altLang="zh-CN" sz="2800" dirty="0" err="1">
                <a:solidFill>
                  <a:srgbClr val="53D2FF"/>
                </a:solidFill>
              </a:rPr>
              <a:t>MessageQueue</a:t>
            </a:r>
            <a:r>
              <a:rPr lang="zh-CN" altLang="en-US" sz="2800" dirty="0">
                <a:solidFill>
                  <a:srgbClr val="53D2FF"/>
                </a:solidFill>
              </a:rPr>
              <a:t>，</a:t>
            </a:r>
            <a:endParaRPr lang="en-US" altLang="zh-CN" sz="2800" dirty="0">
              <a:solidFill>
                <a:srgbClr val="53D2FF"/>
              </a:solidFill>
            </a:endParaRPr>
          </a:p>
        </p:txBody>
      </p:sp>
    </p:spTree>
    <p:extLst>
      <p:ext uri="{BB962C8B-B14F-4D97-AF65-F5344CB8AC3E}">
        <p14:creationId xmlns:p14="http://schemas.microsoft.com/office/powerpoint/2010/main" val="3853556266"/>
      </p:ext>
    </p:extLst>
  </p:cSld>
  <p:clrMapOvr>
    <a:masterClrMapping/>
  </p:clrMapOvr>
  <p:transition spd="slow">
    <p:push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F2B9C-13AF-4BFE-93AD-52FC6DC8C503}"/>
              </a:ext>
            </a:extLst>
          </p:cNvPr>
          <p:cNvSpPr>
            <a:spLocks noGrp="1"/>
          </p:cNvSpPr>
          <p:nvPr>
            <p:ph type="title" idx="4294967295"/>
          </p:nvPr>
        </p:nvSpPr>
        <p:spPr>
          <a:xfrm>
            <a:off x="0" y="365125"/>
            <a:ext cx="10514013" cy="1325563"/>
          </a:xfrm>
        </p:spPr>
        <p:txBody>
          <a:bodyPr>
            <a:normAutofit/>
          </a:bodyPr>
          <a:lstStyle/>
          <a:p>
            <a:r>
              <a:rPr lang="zh-CN" altLang="en-US" dirty="0">
                <a:solidFill>
                  <a:srgbClr val="2FC9FF"/>
                </a:solidFill>
              </a:rPr>
              <a:t>循环链表</a:t>
            </a:r>
            <a:br>
              <a:rPr lang="zh-CN" altLang="en-US" dirty="0">
                <a:solidFill>
                  <a:srgbClr val="2FC9FF"/>
                </a:solidFill>
              </a:rPr>
            </a:br>
            <a:endParaRPr lang="zh-CN" altLang="en-US" dirty="0">
              <a:solidFill>
                <a:srgbClr val="2FC9FF"/>
              </a:solidFill>
            </a:endParaRPr>
          </a:p>
        </p:txBody>
      </p:sp>
      <p:pic>
        <p:nvPicPr>
          <p:cNvPr id="4" name="图片 3" descr="动脑学院">
            <a:extLst>
              <a:ext uri="{FF2B5EF4-FFF2-40B4-BE49-F238E27FC236}">
                <a16:creationId xmlns:a16="http://schemas.microsoft.com/office/drawing/2014/main" id="{9A344C81-B60D-4009-A2B0-D7ECF3D71971}"/>
              </a:ext>
            </a:extLst>
          </p:cNvPr>
          <p:cNvPicPr>
            <a:picLocks noChangeAspect="1"/>
          </p:cNvPicPr>
          <p:nvPr/>
        </p:nvPicPr>
        <p:blipFill>
          <a:blip r:embed="rId2"/>
          <a:stretch>
            <a:fillRect/>
          </a:stretch>
        </p:blipFill>
        <p:spPr>
          <a:xfrm>
            <a:off x="9757410" y="6012815"/>
            <a:ext cx="2051050" cy="507365"/>
          </a:xfrm>
          <a:prstGeom prst="rect">
            <a:avLst/>
          </a:prstGeom>
        </p:spPr>
      </p:pic>
      <p:sp>
        <p:nvSpPr>
          <p:cNvPr id="3" name="文本框 2">
            <a:extLst>
              <a:ext uri="{FF2B5EF4-FFF2-40B4-BE49-F238E27FC236}">
                <a16:creationId xmlns:a16="http://schemas.microsoft.com/office/drawing/2014/main" id="{13A53B8D-DA15-4ABC-BD9B-4F84F782C785}"/>
              </a:ext>
            </a:extLst>
          </p:cNvPr>
          <p:cNvSpPr txBox="1"/>
          <p:nvPr/>
        </p:nvSpPr>
        <p:spPr>
          <a:xfrm>
            <a:off x="118542" y="1340768"/>
            <a:ext cx="9721080" cy="2308324"/>
          </a:xfrm>
          <a:prstGeom prst="rect">
            <a:avLst/>
          </a:prstGeom>
          <a:noFill/>
        </p:spPr>
        <p:txBody>
          <a:bodyPr wrap="square" rtlCol="0">
            <a:spAutoFit/>
          </a:bodyPr>
          <a:lstStyle/>
          <a:p>
            <a:r>
              <a:rPr lang="zh-CN" altLang="en-US" sz="3600" dirty="0"/>
              <a:t>定义：</a:t>
            </a:r>
            <a:endParaRPr lang="en-US" altLang="zh-CN" sz="3600" dirty="0"/>
          </a:p>
          <a:p>
            <a:pPr marL="137160" indent="0">
              <a:lnSpc>
                <a:spcPct val="150000"/>
              </a:lnSpc>
              <a:buNone/>
            </a:pPr>
            <a:r>
              <a:rPr lang="zh-CN" altLang="en-US" sz="2400" dirty="0"/>
              <a:t>         将单链表中终端结点的指针端由空指针改为指向头结点，就使整个单链表形成一个环，这种头尾相连的单链表称为单循环链表，简称循环链表</a:t>
            </a:r>
          </a:p>
        </p:txBody>
      </p:sp>
      <p:pic>
        <p:nvPicPr>
          <p:cNvPr id="5" name="Picture 1" descr="C:\Users\Administrator.PC-20160128AYFK\AppData\Roaming\Tencent\Users\250605997\QQ\WinTemp\RichOle\@GQ7[~JJIP381AYGAP)CJ3B.png">
            <a:extLst>
              <a:ext uri="{FF2B5EF4-FFF2-40B4-BE49-F238E27FC236}">
                <a16:creationId xmlns:a16="http://schemas.microsoft.com/office/drawing/2014/main" id="{1A64E3E8-A5E8-4639-B2C5-49F0EB6D76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566" y="3789040"/>
            <a:ext cx="9144000" cy="112395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E750F7C2-D854-46F5-807F-0B3F0E7B63A2}"/>
              </a:ext>
            </a:extLst>
          </p:cNvPr>
          <p:cNvSpPr txBox="1"/>
          <p:nvPr/>
        </p:nvSpPr>
        <p:spPr>
          <a:xfrm>
            <a:off x="262558" y="5366484"/>
            <a:ext cx="1107996" cy="646331"/>
          </a:xfrm>
          <a:prstGeom prst="rect">
            <a:avLst/>
          </a:prstGeom>
          <a:noFill/>
        </p:spPr>
        <p:txBody>
          <a:bodyPr wrap="none" rtlCol="0">
            <a:spAutoFit/>
          </a:bodyPr>
          <a:lstStyle/>
          <a:p>
            <a:r>
              <a:rPr lang="zh-CN" altLang="en-US" sz="3600" dirty="0"/>
              <a:t>应用</a:t>
            </a:r>
          </a:p>
        </p:txBody>
      </p:sp>
    </p:spTree>
    <p:extLst>
      <p:ext uri="{BB962C8B-B14F-4D97-AF65-F5344CB8AC3E}">
        <p14:creationId xmlns:p14="http://schemas.microsoft.com/office/powerpoint/2010/main" val="1141900671"/>
      </p:ext>
    </p:extLst>
  </p:cSld>
  <p:clrMapOvr>
    <a:masterClrMapping/>
  </p:clrMapOvr>
  <p:transition spd="slow">
    <p:push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F2B9C-13AF-4BFE-93AD-52FC6DC8C503}"/>
              </a:ext>
            </a:extLst>
          </p:cNvPr>
          <p:cNvSpPr>
            <a:spLocks noGrp="1"/>
          </p:cNvSpPr>
          <p:nvPr>
            <p:ph type="title" idx="4294967295"/>
          </p:nvPr>
        </p:nvSpPr>
        <p:spPr>
          <a:xfrm>
            <a:off x="0" y="365125"/>
            <a:ext cx="10514013" cy="1325563"/>
          </a:xfrm>
        </p:spPr>
        <p:txBody>
          <a:bodyPr>
            <a:normAutofit/>
          </a:bodyPr>
          <a:lstStyle/>
          <a:p>
            <a:r>
              <a:rPr lang="zh-CN" altLang="en-US" dirty="0">
                <a:solidFill>
                  <a:srgbClr val="2FC9FF"/>
                </a:solidFill>
              </a:rPr>
              <a:t>双向循环链表</a:t>
            </a:r>
            <a:br>
              <a:rPr lang="zh-CN" altLang="en-US" dirty="0">
                <a:solidFill>
                  <a:srgbClr val="2FC9FF"/>
                </a:solidFill>
              </a:rPr>
            </a:br>
            <a:endParaRPr lang="zh-CN" altLang="en-US" dirty="0">
              <a:solidFill>
                <a:srgbClr val="2FC9FF"/>
              </a:solidFill>
            </a:endParaRPr>
          </a:p>
        </p:txBody>
      </p:sp>
      <p:pic>
        <p:nvPicPr>
          <p:cNvPr id="4" name="图片 3" descr="动脑学院">
            <a:extLst>
              <a:ext uri="{FF2B5EF4-FFF2-40B4-BE49-F238E27FC236}">
                <a16:creationId xmlns:a16="http://schemas.microsoft.com/office/drawing/2014/main" id="{9A344C81-B60D-4009-A2B0-D7ECF3D71971}"/>
              </a:ext>
            </a:extLst>
          </p:cNvPr>
          <p:cNvPicPr>
            <a:picLocks noChangeAspect="1"/>
          </p:cNvPicPr>
          <p:nvPr/>
        </p:nvPicPr>
        <p:blipFill>
          <a:blip r:embed="rId3"/>
          <a:stretch>
            <a:fillRect/>
          </a:stretch>
        </p:blipFill>
        <p:spPr>
          <a:xfrm>
            <a:off x="9757410" y="6012815"/>
            <a:ext cx="2051050" cy="507365"/>
          </a:xfrm>
          <a:prstGeom prst="rect">
            <a:avLst/>
          </a:prstGeom>
        </p:spPr>
      </p:pic>
      <p:sp>
        <p:nvSpPr>
          <p:cNvPr id="3" name="文本框 2">
            <a:extLst>
              <a:ext uri="{FF2B5EF4-FFF2-40B4-BE49-F238E27FC236}">
                <a16:creationId xmlns:a16="http://schemas.microsoft.com/office/drawing/2014/main" id="{957D68F2-E4CB-4775-A112-27040D16BBFE}"/>
              </a:ext>
            </a:extLst>
          </p:cNvPr>
          <p:cNvSpPr txBox="1"/>
          <p:nvPr/>
        </p:nvSpPr>
        <p:spPr>
          <a:xfrm>
            <a:off x="622599" y="1484784"/>
            <a:ext cx="10729192" cy="1354217"/>
          </a:xfrm>
          <a:prstGeom prst="rect">
            <a:avLst/>
          </a:prstGeom>
          <a:noFill/>
        </p:spPr>
        <p:txBody>
          <a:bodyPr wrap="square" rtlCol="0">
            <a:spAutoFit/>
          </a:bodyPr>
          <a:lstStyle/>
          <a:p>
            <a:r>
              <a:rPr lang="zh-CN" altLang="en-US" sz="3200" dirty="0"/>
              <a:t>双向循环链表是单向循环链表的每个结点中，再设置一个指向其前驱结点的指针域</a:t>
            </a:r>
          </a:p>
          <a:p>
            <a:endParaRPr lang="zh-CN" altLang="en-US" dirty="0"/>
          </a:p>
        </p:txBody>
      </p:sp>
      <p:pic>
        <p:nvPicPr>
          <p:cNvPr id="5" name="Picture 1" descr="C:\Users\Administrator.PC-20160128AYFK\AppData\Roaming\Tencent\Users\250605997\QQ\WinTemp\RichOle\X09_AWV[9L0}Y9$%F1W4{02.png">
            <a:extLst>
              <a:ext uri="{FF2B5EF4-FFF2-40B4-BE49-F238E27FC236}">
                <a16:creationId xmlns:a16="http://schemas.microsoft.com/office/drawing/2014/main" id="{68E0F7D3-CD15-405B-8796-1F30FD7C72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652" y="2725172"/>
            <a:ext cx="9829007" cy="24669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Administrator.PC-20160128AYFK\AppData\Roaming\Tencent\Users\250605997\QQ\WinTemp\RichOle\5BY[BX90H1{`MR94Y9GG)LA.png">
            <a:extLst>
              <a:ext uri="{FF2B5EF4-FFF2-40B4-BE49-F238E27FC236}">
                <a16:creationId xmlns:a16="http://schemas.microsoft.com/office/drawing/2014/main" id="{05B0A5C0-684F-464B-B1F3-B5DA6F6214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652" y="5312727"/>
            <a:ext cx="3009900" cy="140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45744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5ECC3A-C369-41F3-B485-66B58900B3E3}"/>
              </a:ext>
            </a:extLst>
          </p:cNvPr>
          <p:cNvSpPr>
            <a:spLocks noGrp="1"/>
          </p:cNvSpPr>
          <p:nvPr>
            <p:ph type="title" idx="4294967295"/>
          </p:nvPr>
        </p:nvSpPr>
        <p:spPr>
          <a:xfrm>
            <a:off x="190550" y="7536"/>
            <a:ext cx="10514013" cy="1325563"/>
          </a:xfrm>
        </p:spPr>
        <p:txBody>
          <a:bodyPr/>
          <a:lstStyle/>
          <a:p>
            <a:r>
              <a:rPr lang="zh-CN" altLang="en-US" dirty="0">
                <a:solidFill>
                  <a:srgbClr val="2FC9FF"/>
                </a:solidFill>
              </a:rPr>
              <a:t>双向链表插入</a:t>
            </a:r>
          </a:p>
        </p:txBody>
      </p:sp>
      <p:pic>
        <p:nvPicPr>
          <p:cNvPr id="4" name="图片 3" descr="动脑学院">
            <a:extLst>
              <a:ext uri="{FF2B5EF4-FFF2-40B4-BE49-F238E27FC236}">
                <a16:creationId xmlns:a16="http://schemas.microsoft.com/office/drawing/2014/main" id="{FFCA88E7-6965-4A82-88E7-165DF677B0B0}"/>
              </a:ext>
            </a:extLst>
          </p:cNvPr>
          <p:cNvPicPr>
            <a:picLocks noChangeAspect="1"/>
          </p:cNvPicPr>
          <p:nvPr/>
        </p:nvPicPr>
        <p:blipFill>
          <a:blip r:embed="rId2"/>
          <a:stretch>
            <a:fillRect/>
          </a:stretch>
        </p:blipFill>
        <p:spPr>
          <a:xfrm>
            <a:off x="9757410" y="6012815"/>
            <a:ext cx="2051050" cy="507365"/>
          </a:xfrm>
          <a:prstGeom prst="rect">
            <a:avLst/>
          </a:prstGeom>
        </p:spPr>
      </p:pic>
      <p:sp>
        <p:nvSpPr>
          <p:cNvPr id="6" name="文本框 5">
            <a:extLst>
              <a:ext uri="{FF2B5EF4-FFF2-40B4-BE49-F238E27FC236}">
                <a16:creationId xmlns:a16="http://schemas.microsoft.com/office/drawing/2014/main" id="{91EC0B3A-F8FE-49E1-856C-5DC7ACC40F4E}"/>
              </a:ext>
            </a:extLst>
          </p:cNvPr>
          <p:cNvSpPr txBox="1"/>
          <p:nvPr/>
        </p:nvSpPr>
        <p:spPr>
          <a:xfrm>
            <a:off x="6743278" y="1861985"/>
            <a:ext cx="4464496" cy="2677656"/>
          </a:xfrm>
          <a:prstGeom prst="rect">
            <a:avLst/>
          </a:prstGeom>
          <a:noFill/>
        </p:spPr>
        <p:txBody>
          <a:bodyPr wrap="square" rtlCol="0">
            <a:spAutoFit/>
          </a:bodyPr>
          <a:lstStyle/>
          <a:p>
            <a:pPr marL="514350" indent="-514350">
              <a:lnSpc>
                <a:spcPct val="150000"/>
              </a:lnSpc>
              <a:buFont typeface="+mj-lt"/>
              <a:buAutoNum type="arabicPeriod"/>
            </a:pPr>
            <a:r>
              <a:rPr lang="en-US" altLang="zh-CN" sz="2800" dirty="0" err="1"/>
              <a:t>s.prior</a:t>
            </a:r>
            <a:r>
              <a:rPr lang="en-US" altLang="zh-CN" sz="2800" dirty="0"/>
              <a:t> = p; //</a:t>
            </a:r>
            <a:r>
              <a:rPr lang="zh-CN" altLang="en-US" sz="2800" dirty="0"/>
              <a:t> </a:t>
            </a:r>
            <a:r>
              <a:rPr lang="en-US" altLang="zh-CN" sz="2800" dirty="0"/>
              <a:t>step1</a:t>
            </a:r>
          </a:p>
          <a:p>
            <a:pPr marL="514350" indent="-514350">
              <a:lnSpc>
                <a:spcPct val="150000"/>
              </a:lnSpc>
              <a:buFont typeface="+mj-lt"/>
              <a:buAutoNum type="arabicPeriod"/>
            </a:pPr>
            <a:r>
              <a:rPr lang="en-US" altLang="zh-CN" sz="2800" dirty="0" err="1">
                <a:solidFill>
                  <a:srgbClr val="FFFF00"/>
                </a:solidFill>
              </a:rPr>
              <a:t>p.pre.next</a:t>
            </a:r>
            <a:r>
              <a:rPr lang="zh-CN" altLang="en-US" sz="2800" dirty="0">
                <a:solidFill>
                  <a:srgbClr val="FFFF00"/>
                </a:solidFill>
              </a:rPr>
              <a:t> </a:t>
            </a:r>
            <a:r>
              <a:rPr lang="en-US" altLang="zh-CN" sz="2800" dirty="0">
                <a:solidFill>
                  <a:srgbClr val="FFFF00"/>
                </a:solidFill>
              </a:rPr>
              <a:t>= s; //step2</a:t>
            </a:r>
          </a:p>
          <a:p>
            <a:pPr marL="514350" indent="-514350">
              <a:lnSpc>
                <a:spcPct val="150000"/>
              </a:lnSpc>
              <a:buFont typeface="+mj-lt"/>
              <a:buAutoNum type="arabicPeriod"/>
            </a:pPr>
            <a:r>
              <a:rPr lang="en-US" altLang="zh-CN" sz="2800" dirty="0" err="1">
                <a:solidFill>
                  <a:schemeClr val="tx1">
                    <a:lumMod val="95000"/>
                  </a:schemeClr>
                </a:solidFill>
              </a:rPr>
              <a:t>s.next</a:t>
            </a:r>
            <a:r>
              <a:rPr lang="en-US" altLang="zh-CN" sz="2800" dirty="0">
                <a:solidFill>
                  <a:schemeClr val="tx1">
                    <a:lumMod val="95000"/>
                  </a:schemeClr>
                </a:solidFill>
              </a:rPr>
              <a:t> = p;  //step3</a:t>
            </a:r>
          </a:p>
          <a:p>
            <a:pPr marL="514350" indent="-514350">
              <a:lnSpc>
                <a:spcPct val="150000"/>
              </a:lnSpc>
              <a:buFont typeface="+mj-lt"/>
              <a:buAutoNum type="arabicPeriod"/>
            </a:pPr>
            <a:r>
              <a:rPr lang="en-US" altLang="zh-CN" sz="2800" dirty="0" err="1">
                <a:solidFill>
                  <a:srgbClr val="FFFF00"/>
                </a:solidFill>
              </a:rPr>
              <a:t>p.pre</a:t>
            </a:r>
            <a:r>
              <a:rPr lang="en-US" altLang="zh-CN" sz="2800" dirty="0">
                <a:solidFill>
                  <a:srgbClr val="FFFF00"/>
                </a:solidFill>
              </a:rPr>
              <a:t> = s;    //step4</a:t>
            </a:r>
            <a:endParaRPr lang="zh-CN" altLang="en-US" sz="2800" dirty="0">
              <a:solidFill>
                <a:srgbClr val="FFFF00"/>
              </a:solidFill>
            </a:endParaRPr>
          </a:p>
        </p:txBody>
      </p:sp>
      <p:pic>
        <p:nvPicPr>
          <p:cNvPr id="8" name="图片 7">
            <a:extLst>
              <a:ext uri="{FF2B5EF4-FFF2-40B4-BE49-F238E27FC236}">
                <a16:creationId xmlns:a16="http://schemas.microsoft.com/office/drawing/2014/main" id="{1D859717-5693-4687-89E3-5E92F4B01D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614" y="1364608"/>
            <a:ext cx="5976664" cy="3672409"/>
          </a:xfrm>
          <a:prstGeom prst="rect">
            <a:avLst/>
          </a:prstGeom>
        </p:spPr>
      </p:pic>
    </p:spTree>
    <p:extLst>
      <p:ext uri="{BB962C8B-B14F-4D97-AF65-F5344CB8AC3E}">
        <p14:creationId xmlns:p14="http://schemas.microsoft.com/office/powerpoint/2010/main" val="982623206"/>
      </p:ext>
    </p:extLst>
  </p:cSld>
  <p:clrMapOvr>
    <a:masterClrMapping/>
  </p:clrMapOvr>
  <p:transition spd="slow">
    <p:push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5ECC3A-C369-41F3-B485-66B58900B3E3}"/>
              </a:ext>
            </a:extLst>
          </p:cNvPr>
          <p:cNvSpPr>
            <a:spLocks noGrp="1"/>
          </p:cNvSpPr>
          <p:nvPr>
            <p:ph type="title" idx="4294967295"/>
          </p:nvPr>
        </p:nvSpPr>
        <p:spPr>
          <a:xfrm>
            <a:off x="190550" y="7536"/>
            <a:ext cx="10514013" cy="1325563"/>
          </a:xfrm>
        </p:spPr>
        <p:txBody>
          <a:bodyPr/>
          <a:lstStyle/>
          <a:p>
            <a:r>
              <a:rPr lang="zh-CN" altLang="en-US" dirty="0">
                <a:solidFill>
                  <a:srgbClr val="2FC9FF"/>
                </a:solidFill>
              </a:rPr>
              <a:t>双向链表的删除</a:t>
            </a:r>
          </a:p>
        </p:txBody>
      </p:sp>
      <p:pic>
        <p:nvPicPr>
          <p:cNvPr id="4" name="图片 3" descr="动脑学院">
            <a:extLst>
              <a:ext uri="{FF2B5EF4-FFF2-40B4-BE49-F238E27FC236}">
                <a16:creationId xmlns:a16="http://schemas.microsoft.com/office/drawing/2014/main" id="{FFCA88E7-6965-4A82-88E7-165DF677B0B0}"/>
              </a:ext>
            </a:extLst>
          </p:cNvPr>
          <p:cNvPicPr>
            <a:picLocks noChangeAspect="1"/>
          </p:cNvPicPr>
          <p:nvPr/>
        </p:nvPicPr>
        <p:blipFill>
          <a:blip r:embed="rId2"/>
          <a:stretch>
            <a:fillRect/>
          </a:stretch>
        </p:blipFill>
        <p:spPr>
          <a:xfrm>
            <a:off x="9757410" y="6012815"/>
            <a:ext cx="2051050" cy="507365"/>
          </a:xfrm>
          <a:prstGeom prst="rect">
            <a:avLst/>
          </a:prstGeom>
        </p:spPr>
      </p:pic>
      <p:pic>
        <p:nvPicPr>
          <p:cNvPr id="7" name="Picture 2">
            <a:extLst>
              <a:ext uri="{FF2B5EF4-FFF2-40B4-BE49-F238E27FC236}">
                <a16:creationId xmlns:a16="http://schemas.microsoft.com/office/drawing/2014/main" id="{FA36C2A8-2719-4C64-985E-2A3470A00A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614" y="1334131"/>
            <a:ext cx="8294687"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文本框 2">
            <a:extLst>
              <a:ext uri="{FF2B5EF4-FFF2-40B4-BE49-F238E27FC236}">
                <a16:creationId xmlns:a16="http://schemas.microsoft.com/office/drawing/2014/main" id="{A7C3A48C-9B6C-418E-87AF-9A18167D7A07}"/>
              </a:ext>
            </a:extLst>
          </p:cNvPr>
          <p:cNvSpPr txBox="1"/>
          <p:nvPr/>
        </p:nvSpPr>
        <p:spPr>
          <a:xfrm>
            <a:off x="622598" y="4275093"/>
            <a:ext cx="10657184" cy="954107"/>
          </a:xfrm>
          <a:prstGeom prst="rect">
            <a:avLst/>
          </a:prstGeom>
          <a:noFill/>
        </p:spPr>
        <p:txBody>
          <a:bodyPr wrap="square" rtlCol="0">
            <a:spAutoFit/>
          </a:bodyPr>
          <a:lstStyle/>
          <a:p>
            <a:pPr marL="514350" indent="-514350">
              <a:buFont typeface="+mj-lt"/>
              <a:buAutoNum type="arabicPeriod"/>
            </a:pPr>
            <a:r>
              <a:rPr lang="en-US" altLang="zh-CN" sz="2800" dirty="0" err="1"/>
              <a:t>p.prior.next</a:t>
            </a:r>
            <a:r>
              <a:rPr lang="en-US" altLang="zh-CN" sz="2800" dirty="0"/>
              <a:t> = </a:t>
            </a:r>
            <a:r>
              <a:rPr lang="en-US" altLang="zh-CN" sz="2800" dirty="0" err="1"/>
              <a:t>p.next</a:t>
            </a:r>
            <a:r>
              <a:rPr lang="en-US" altLang="zh-CN" sz="2800" dirty="0"/>
              <a:t>;  //  </a:t>
            </a:r>
            <a:r>
              <a:rPr lang="zh-CN" altLang="en-US" sz="2800" dirty="0"/>
              <a:t>第一步</a:t>
            </a:r>
            <a:endParaRPr lang="en-US" altLang="zh-CN" sz="2800" dirty="0"/>
          </a:p>
          <a:p>
            <a:pPr marL="514350" indent="-514350">
              <a:buFont typeface="+mj-lt"/>
              <a:buAutoNum type="arabicPeriod"/>
            </a:pPr>
            <a:r>
              <a:rPr lang="en-US" altLang="zh-CN" sz="2800" dirty="0" err="1"/>
              <a:t>p.next.prior</a:t>
            </a:r>
            <a:r>
              <a:rPr lang="en-US" altLang="zh-CN" sz="2800" dirty="0"/>
              <a:t> = </a:t>
            </a:r>
            <a:r>
              <a:rPr lang="en-US" altLang="zh-CN" sz="2800" dirty="0" err="1"/>
              <a:t>p.prior</a:t>
            </a:r>
            <a:r>
              <a:rPr lang="en-US" altLang="zh-CN" sz="2800" dirty="0"/>
              <a:t>; //</a:t>
            </a:r>
            <a:r>
              <a:rPr lang="zh-CN" altLang="en-US" sz="2800" dirty="0"/>
              <a:t>  第二步</a:t>
            </a:r>
          </a:p>
        </p:txBody>
      </p:sp>
    </p:spTree>
    <p:extLst>
      <p:ext uri="{BB962C8B-B14F-4D97-AF65-F5344CB8AC3E}">
        <p14:creationId xmlns:p14="http://schemas.microsoft.com/office/powerpoint/2010/main" val="572243051"/>
      </p:ext>
    </p:extLst>
  </p:cSld>
  <p:clrMapOvr>
    <a:masterClrMapping/>
  </p:clrMapOvr>
  <p:transition spd="slow">
    <p:push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5ECC3A-C369-41F3-B485-66B58900B3E3}"/>
              </a:ext>
            </a:extLst>
          </p:cNvPr>
          <p:cNvSpPr>
            <a:spLocks noGrp="1"/>
          </p:cNvSpPr>
          <p:nvPr>
            <p:ph type="title" idx="4294967295"/>
          </p:nvPr>
        </p:nvSpPr>
        <p:spPr>
          <a:xfrm>
            <a:off x="190550" y="7536"/>
            <a:ext cx="10514013" cy="1325563"/>
          </a:xfrm>
        </p:spPr>
        <p:txBody>
          <a:bodyPr/>
          <a:lstStyle/>
          <a:p>
            <a:r>
              <a:rPr lang="zh-CN" altLang="en-US" dirty="0">
                <a:solidFill>
                  <a:srgbClr val="2FC9FF"/>
                </a:solidFill>
              </a:rPr>
              <a:t>作业</a:t>
            </a:r>
          </a:p>
        </p:txBody>
      </p:sp>
      <p:pic>
        <p:nvPicPr>
          <p:cNvPr id="4" name="图片 3" descr="动脑学院">
            <a:extLst>
              <a:ext uri="{FF2B5EF4-FFF2-40B4-BE49-F238E27FC236}">
                <a16:creationId xmlns:a16="http://schemas.microsoft.com/office/drawing/2014/main" id="{FFCA88E7-6965-4A82-88E7-165DF677B0B0}"/>
              </a:ext>
            </a:extLst>
          </p:cNvPr>
          <p:cNvPicPr>
            <a:picLocks noChangeAspect="1"/>
          </p:cNvPicPr>
          <p:nvPr/>
        </p:nvPicPr>
        <p:blipFill>
          <a:blip r:embed="rId2"/>
          <a:stretch>
            <a:fillRect/>
          </a:stretch>
        </p:blipFill>
        <p:spPr>
          <a:xfrm>
            <a:off x="9757410" y="6012815"/>
            <a:ext cx="2051050" cy="507365"/>
          </a:xfrm>
          <a:prstGeom prst="rect">
            <a:avLst/>
          </a:prstGeom>
        </p:spPr>
      </p:pic>
      <p:sp>
        <p:nvSpPr>
          <p:cNvPr id="3" name="文本框 2">
            <a:extLst>
              <a:ext uri="{FF2B5EF4-FFF2-40B4-BE49-F238E27FC236}">
                <a16:creationId xmlns:a16="http://schemas.microsoft.com/office/drawing/2014/main" id="{A7C3A48C-9B6C-418E-87AF-9A18167D7A07}"/>
              </a:ext>
            </a:extLst>
          </p:cNvPr>
          <p:cNvSpPr txBox="1"/>
          <p:nvPr/>
        </p:nvSpPr>
        <p:spPr>
          <a:xfrm>
            <a:off x="550590" y="1628800"/>
            <a:ext cx="10657184" cy="3539430"/>
          </a:xfrm>
          <a:prstGeom prst="rect">
            <a:avLst/>
          </a:prstGeom>
          <a:noFill/>
        </p:spPr>
        <p:txBody>
          <a:bodyPr wrap="square" rtlCol="0">
            <a:spAutoFit/>
          </a:bodyPr>
          <a:lstStyle/>
          <a:p>
            <a:pPr marL="514350" indent="-514350">
              <a:buFont typeface="+mj-lt"/>
              <a:buAutoNum type="arabicPeriod"/>
            </a:pPr>
            <a:r>
              <a:rPr lang="zh-CN" altLang="en-US" sz="2800" dirty="0"/>
              <a:t>手写一个单链表，并且实现单链表元素的逆置，（</a:t>
            </a:r>
            <a:r>
              <a:rPr lang="en-US" altLang="zh-CN" sz="2800" dirty="0"/>
              <a:t>a0,</a:t>
            </a:r>
            <a:r>
              <a:rPr lang="zh-CN" altLang="en-US" sz="2800" dirty="0"/>
              <a:t> </a:t>
            </a:r>
            <a:r>
              <a:rPr lang="en-US" altLang="zh-CN" sz="2800" dirty="0"/>
              <a:t>a1,a2,a3,..an</a:t>
            </a:r>
            <a:r>
              <a:rPr lang="zh-CN" altLang="en-US" sz="2800" dirty="0"/>
              <a:t>）</a:t>
            </a:r>
            <a:r>
              <a:rPr lang="en-US" altLang="zh-CN" sz="2800" dirty="0"/>
              <a:t>-&gt; (an,an-1,… a1, a0),</a:t>
            </a:r>
            <a:r>
              <a:rPr lang="zh-CN" altLang="en-US" sz="2800" dirty="0"/>
              <a:t>算法的空间复杂度和时间复杂度经可能低。</a:t>
            </a:r>
            <a:endParaRPr lang="en-US" altLang="zh-CN" sz="2800" dirty="0"/>
          </a:p>
          <a:p>
            <a:pPr marL="514350" indent="-514350">
              <a:buFont typeface="+mj-lt"/>
              <a:buAutoNum type="arabicPeriod"/>
            </a:pPr>
            <a:endParaRPr lang="en-US" altLang="zh-CN" sz="2800" dirty="0"/>
          </a:p>
          <a:p>
            <a:pPr marL="514350" indent="-514350">
              <a:buFont typeface="+mj-lt"/>
              <a:buAutoNum type="arabicPeriod"/>
            </a:pPr>
            <a:r>
              <a:rPr lang="zh-CN" altLang="en-US" sz="2800" dirty="0"/>
              <a:t>手写双向链表， 实现增删改查，同时对比自己的</a:t>
            </a:r>
            <a:r>
              <a:rPr lang="en-US" altLang="zh-CN" sz="2800" dirty="0" err="1"/>
              <a:t>LinkList</a:t>
            </a:r>
            <a:r>
              <a:rPr lang="en-US" altLang="zh-CN" sz="2800" dirty="0"/>
              <a:t> </a:t>
            </a:r>
            <a:r>
              <a:rPr lang="zh-CN" altLang="en-US" sz="2800" dirty="0"/>
              <a:t>和源码</a:t>
            </a:r>
            <a:r>
              <a:rPr lang="en-US" altLang="zh-CN" sz="2800" dirty="0" err="1"/>
              <a:t>Linkedlist</a:t>
            </a:r>
            <a:r>
              <a:rPr lang="zh-CN" altLang="en-US" sz="2800" dirty="0"/>
              <a:t>的异同点</a:t>
            </a:r>
            <a:endParaRPr lang="en-US" altLang="zh-CN" sz="2800" dirty="0"/>
          </a:p>
          <a:p>
            <a:pPr marL="514350" indent="-514350">
              <a:buFont typeface="+mj-lt"/>
              <a:buAutoNum type="arabicPeriod"/>
            </a:pPr>
            <a:endParaRPr lang="en-US" altLang="zh-CN" sz="2800" dirty="0"/>
          </a:p>
          <a:p>
            <a:pPr marL="514350" indent="-514350">
              <a:buFont typeface="+mj-lt"/>
              <a:buAutoNum type="arabicPeriod"/>
            </a:pPr>
            <a:r>
              <a:rPr lang="zh-CN" altLang="en-US" sz="2800" dirty="0"/>
              <a:t>对比源码</a:t>
            </a:r>
            <a:r>
              <a:rPr lang="en-US" altLang="zh-CN" sz="2800" dirty="0" err="1"/>
              <a:t>Arraylist</a:t>
            </a:r>
            <a:r>
              <a:rPr lang="en-US" altLang="zh-CN" sz="2800" dirty="0"/>
              <a:t> </a:t>
            </a:r>
            <a:r>
              <a:rPr lang="zh-CN" altLang="en-US" sz="2800" dirty="0"/>
              <a:t>和</a:t>
            </a:r>
            <a:r>
              <a:rPr lang="en-US" altLang="zh-CN" sz="2800" dirty="0" err="1"/>
              <a:t>LinkedList</a:t>
            </a:r>
            <a:r>
              <a:rPr lang="en-US" altLang="zh-CN" sz="2800" dirty="0"/>
              <a:t> </a:t>
            </a:r>
            <a:r>
              <a:rPr lang="zh-CN" altLang="en-US" sz="2800" dirty="0"/>
              <a:t>的优缺点</a:t>
            </a:r>
          </a:p>
        </p:txBody>
      </p:sp>
    </p:spTree>
    <p:extLst>
      <p:ext uri="{BB962C8B-B14F-4D97-AF65-F5344CB8AC3E}">
        <p14:creationId xmlns:p14="http://schemas.microsoft.com/office/powerpoint/2010/main" val="2885842436"/>
      </p:ext>
    </p:extLst>
  </p:cSld>
  <p:clrMapOvr>
    <a:masterClrMapping/>
  </p:clrMapOvr>
  <p:transition spd="slow">
    <p:push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17EE1AD-7616-4F76-BF85-2AA93B357B63}"/>
              </a:ext>
            </a:extLst>
          </p:cNvPr>
          <p:cNvSpPr txBox="1"/>
          <p:nvPr/>
        </p:nvSpPr>
        <p:spPr>
          <a:xfrm>
            <a:off x="2998862" y="620688"/>
            <a:ext cx="3775393" cy="707886"/>
          </a:xfrm>
          <a:prstGeom prst="rect">
            <a:avLst/>
          </a:prstGeom>
          <a:noFill/>
        </p:spPr>
        <p:txBody>
          <a:bodyPr wrap="none" rtlCol="0">
            <a:spAutoFit/>
          </a:bodyPr>
          <a:lstStyle/>
          <a:p>
            <a:r>
              <a:rPr lang="zh-CN" altLang="en-US" sz="4000" dirty="0">
                <a:solidFill>
                  <a:srgbClr val="41A0DA"/>
                </a:solidFill>
              </a:rPr>
              <a:t>数据结构与算法</a:t>
            </a:r>
          </a:p>
        </p:txBody>
      </p:sp>
      <p:sp>
        <p:nvSpPr>
          <p:cNvPr id="3" name="文本框 2">
            <a:extLst>
              <a:ext uri="{FF2B5EF4-FFF2-40B4-BE49-F238E27FC236}">
                <a16:creationId xmlns:a16="http://schemas.microsoft.com/office/drawing/2014/main" id="{98109795-FD16-48AB-8DD2-E553DE62E663}"/>
              </a:ext>
            </a:extLst>
          </p:cNvPr>
          <p:cNvSpPr txBox="1"/>
          <p:nvPr/>
        </p:nvSpPr>
        <p:spPr>
          <a:xfrm>
            <a:off x="685944" y="1772816"/>
            <a:ext cx="4968552" cy="2308324"/>
          </a:xfrm>
          <a:prstGeom prst="rect">
            <a:avLst/>
          </a:prstGeom>
          <a:noFill/>
        </p:spPr>
        <p:txBody>
          <a:bodyPr wrap="square" rtlCol="0">
            <a:spAutoFit/>
          </a:bodyPr>
          <a:lstStyle/>
          <a:p>
            <a:r>
              <a:rPr lang="zh-CN" altLang="en-US" dirty="0"/>
              <a:t>时间复杂度</a:t>
            </a:r>
            <a:endParaRPr lang="en-US" altLang="zh-CN" dirty="0"/>
          </a:p>
          <a:p>
            <a:endParaRPr lang="en-US" altLang="zh-CN" dirty="0"/>
          </a:p>
          <a:p>
            <a:r>
              <a:rPr lang="zh-CN" altLang="en-US" dirty="0"/>
              <a:t>算法的效率：  算法所处理的数据个数</a:t>
            </a:r>
            <a:r>
              <a:rPr lang="en-US" altLang="zh-CN" dirty="0"/>
              <a:t>n </a:t>
            </a:r>
            <a:r>
              <a:rPr lang="zh-CN" altLang="en-US" dirty="0"/>
              <a:t>的函数。</a:t>
            </a:r>
            <a:endParaRPr lang="en-US" altLang="zh-CN" dirty="0"/>
          </a:p>
          <a:p>
            <a:r>
              <a:rPr lang="en-US" altLang="zh-CN" dirty="0"/>
              <a:t>O(n) </a:t>
            </a:r>
            <a:r>
              <a:rPr lang="zh-CN" altLang="en-US" dirty="0"/>
              <a:t>表示</a:t>
            </a:r>
            <a:endParaRPr lang="en-US" altLang="zh-CN" dirty="0"/>
          </a:p>
          <a:p>
            <a:endParaRPr lang="en-US" altLang="zh-CN" dirty="0"/>
          </a:p>
          <a:p>
            <a:r>
              <a:rPr lang="en-US" altLang="zh-CN" dirty="0"/>
              <a:t>O(n)</a:t>
            </a:r>
            <a:r>
              <a:rPr lang="zh-CN" altLang="en-US" dirty="0"/>
              <a:t> </a:t>
            </a:r>
            <a:r>
              <a:rPr lang="en-US" altLang="zh-CN" dirty="0"/>
              <a:t>=</a:t>
            </a:r>
            <a:r>
              <a:rPr lang="zh-CN" altLang="en-US" dirty="0"/>
              <a:t> </a:t>
            </a:r>
            <a:r>
              <a:rPr lang="en-US" altLang="zh-CN" dirty="0"/>
              <a:t>n^2 + 3n + 100   ==  &gt; O(n) = n^2</a:t>
            </a:r>
          </a:p>
          <a:p>
            <a:r>
              <a:rPr lang="en-US" altLang="zh-CN" dirty="0"/>
              <a:t>O(n) = n^4</a:t>
            </a:r>
            <a:r>
              <a:rPr lang="zh-CN" altLang="en-US" dirty="0"/>
              <a:t> </a:t>
            </a:r>
            <a:r>
              <a:rPr lang="en-US" altLang="zh-CN" dirty="0"/>
              <a:t>+</a:t>
            </a:r>
            <a:r>
              <a:rPr lang="zh-CN" altLang="en-US" dirty="0"/>
              <a:t> </a:t>
            </a:r>
            <a:r>
              <a:rPr lang="en-US" altLang="zh-CN" dirty="0"/>
              <a:t>n^5 + n  =&gt; On = n^5</a:t>
            </a:r>
          </a:p>
          <a:p>
            <a:endParaRPr lang="zh-CN" altLang="en-US" dirty="0"/>
          </a:p>
        </p:txBody>
      </p:sp>
      <p:sp>
        <p:nvSpPr>
          <p:cNvPr id="4" name="文本框 3">
            <a:extLst>
              <a:ext uri="{FF2B5EF4-FFF2-40B4-BE49-F238E27FC236}">
                <a16:creationId xmlns:a16="http://schemas.microsoft.com/office/drawing/2014/main" id="{2812A892-1F2E-483B-B7F4-946732950DA6}"/>
              </a:ext>
            </a:extLst>
          </p:cNvPr>
          <p:cNvSpPr txBox="1"/>
          <p:nvPr/>
        </p:nvSpPr>
        <p:spPr>
          <a:xfrm>
            <a:off x="5303118" y="1412776"/>
            <a:ext cx="4392488" cy="4247317"/>
          </a:xfrm>
          <a:prstGeom prst="rect">
            <a:avLst/>
          </a:prstGeom>
          <a:noFill/>
        </p:spPr>
        <p:txBody>
          <a:bodyPr wrap="square" rtlCol="0">
            <a:spAutoFit/>
          </a:bodyPr>
          <a:lstStyle/>
          <a:p>
            <a:r>
              <a:rPr lang="en-US" altLang="zh-CN" dirty="0">
                <a:solidFill>
                  <a:srgbClr val="FFFF00"/>
                </a:solidFill>
              </a:rPr>
              <a:t>function1() {</a:t>
            </a:r>
          </a:p>
          <a:p>
            <a:r>
              <a:rPr lang="en-US" altLang="zh-CN" dirty="0">
                <a:solidFill>
                  <a:srgbClr val="FFFF00"/>
                </a:solidFill>
              </a:rPr>
              <a:t>   for(</a:t>
            </a:r>
            <a:r>
              <a:rPr lang="en-US" altLang="zh-CN" dirty="0" err="1">
                <a:solidFill>
                  <a:srgbClr val="FFFF00"/>
                </a:solidFill>
              </a:rPr>
              <a:t>int</a:t>
            </a:r>
            <a:r>
              <a:rPr lang="en-US" altLang="zh-CN" dirty="0">
                <a:solidFill>
                  <a:srgbClr val="FFFF00"/>
                </a:solidFill>
              </a:rPr>
              <a:t> </a:t>
            </a:r>
            <a:r>
              <a:rPr lang="en-US" altLang="zh-CN" dirty="0" err="1">
                <a:solidFill>
                  <a:srgbClr val="FFFF00"/>
                </a:solidFill>
              </a:rPr>
              <a:t>i</a:t>
            </a:r>
            <a:r>
              <a:rPr lang="en-US" altLang="zh-CN" dirty="0">
                <a:solidFill>
                  <a:srgbClr val="FFFF00"/>
                </a:solidFill>
              </a:rPr>
              <a:t> = 0; </a:t>
            </a:r>
            <a:r>
              <a:rPr lang="en-US" altLang="zh-CN" dirty="0" err="1">
                <a:solidFill>
                  <a:srgbClr val="FFFF00"/>
                </a:solidFill>
              </a:rPr>
              <a:t>i</a:t>
            </a:r>
            <a:r>
              <a:rPr lang="en-US" altLang="zh-CN" dirty="0">
                <a:solidFill>
                  <a:srgbClr val="FFFF00"/>
                </a:solidFill>
              </a:rPr>
              <a:t> &lt; n; </a:t>
            </a:r>
            <a:r>
              <a:rPr lang="en-US" altLang="zh-CN" dirty="0" err="1">
                <a:solidFill>
                  <a:srgbClr val="FFFF00"/>
                </a:solidFill>
              </a:rPr>
              <a:t>i</a:t>
            </a:r>
            <a:r>
              <a:rPr lang="en-US" altLang="zh-CN" dirty="0">
                <a:solidFill>
                  <a:srgbClr val="FFFF00"/>
                </a:solidFill>
              </a:rPr>
              <a:t>++) {</a:t>
            </a:r>
          </a:p>
          <a:p>
            <a:r>
              <a:rPr lang="en-US" altLang="zh-CN" dirty="0">
                <a:solidFill>
                  <a:srgbClr val="FFFF00"/>
                </a:solidFill>
              </a:rPr>
              <a:t>        for(</a:t>
            </a:r>
            <a:r>
              <a:rPr lang="en-US" altLang="zh-CN" dirty="0" err="1">
                <a:solidFill>
                  <a:srgbClr val="FFFF00"/>
                </a:solidFill>
              </a:rPr>
              <a:t>int</a:t>
            </a:r>
            <a:r>
              <a:rPr lang="en-US" altLang="zh-CN" dirty="0">
                <a:solidFill>
                  <a:srgbClr val="FFFF00"/>
                </a:solidFill>
              </a:rPr>
              <a:t> j = 0; j &lt; n; j ++) {</a:t>
            </a:r>
          </a:p>
          <a:p>
            <a:r>
              <a:rPr lang="en-US" altLang="zh-CN" dirty="0">
                <a:solidFill>
                  <a:srgbClr val="FFFF00"/>
                </a:solidFill>
              </a:rPr>
              <a:t>        // </a:t>
            </a:r>
            <a:r>
              <a:rPr lang="en-US" altLang="zh-CN" dirty="0" err="1">
                <a:solidFill>
                  <a:srgbClr val="FFFF00"/>
                </a:solidFill>
              </a:rPr>
              <a:t>dosomething</a:t>
            </a:r>
            <a:r>
              <a:rPr lang="en-US" altLang="zh-CN" dirty="0">
                <a:solidFill>
                  <a:srgbClr val="FFFF00"/>
                </a:solidFill>
              </a:rPr>
              <a:t>;</a:t>
            </a:r>
          </a:p>
          <a:p>
            <a:r>
              <a:rPr lang="en-US" altLang="zh-CN" dirty="0">
                <a:solidFill>
                  <a:srgbClr val="FFFF00"/>
                </a:solidFill>
              </a:rPr>
              <a:t>        }   </a:t>
            </a:r>
          </a:p>
          <a:p>
            <a:r>
              <a:rPr lang="en-US" altLang="zh-CN" dirty="0">
                <a:solidFill>
                  <a:srgbClr val="FFFF00"/>
                </a:solidFill>
              </a:rPr>
              <a:t>    }</a:t>
            </a:r>
          </a:p>
          <a:p>
            <a:endParaRPr lang="en-US" altLang="zh-CN" dirty="0">
              <a:solidFill>
                <a:srgbClr val="FFFF00"/>
              </a:solidFill>
            </a:endParaRPr>
          </a:p>
          <a:p>
            <a:r>
              <a:rPr lang="en-US" altLang="zh-CN" dirty="0">
                <a:solidFill>
                  <a:srgbClr val="FFFF00"/>
                </a:solidFill>
              </a:rPr>
              <a:t>    for(</a:t>
            </a:r>
            <a:r>
              <a:rPr lang="en-US" altLang="zh-CN" dirty="0" err="1">
                <a:solidFill>
                  <a:srgbClr val="FFFF00"/>
                </a:solidFill>
              </a:rPr>
              <a:t>int</a:t>
            </a:r>
            <a:r>
              <a:rPr lang="en-US" altLang="zh-CN" dirty="0">
                <a:solidFill>
                  <a:srgbClr val="FFFF00"/>
                </a:solidFill>
              </a:rPr>
              <a:t> </a:t>
            </a:r>
            <a:r>
              <a:rPr lang="en-US" altLang="zh-CN" dirty="0" err="1">
                <a:solidFill>
                  <a:srgbClr val="FFFF00"/>
                </a:solidFill>
              </a:rPr>
              <a:t>i</a:t>
            </a:r>
            <a:r>
              <a:rPr lang="en-US" altLang="zh-CN" dirty="0">
                <a:solidFill>
                  <a:srgbClr val="FFFF00"/>
                </a:solidFill>
              </a:rPr>
              <a:t> = 0; </a:t>
            </a:r>
            <a:r>
              <a:rPr lang="en-US" altLang="zh-CN" dirty="0" err="1">
                <a:solidFill>
                  <a:srgbClr val="FFFF00"/>
                </a:solidFill>
              </a:rPr>
              <a:t>i</a:t>
            </a:r>
            <a:r>
              <a:rPr lang="en-US" altLang="zh-CN" dirty="0">
                <a:solidFill>
                  <a:srgbClr val="FFFF00"/>
                </a:solidFill>
              </a:rPr>
              <a:t> &lt; n; </a:t>
            </a:r>
            <a:r>
              <a:rPr lang="en-US" altLang="zh-CN" dirty="0" err="1">
                <a:solidFill>
                  <a:srgbClr val="FFFF00"/>
                </a:solidFill>
              </a:rPr>
              <a:t>i</a:t>
            </a:r>
            <a:r>
              <a:rPr lang="en-US" altLang="zh-CN" dirty="0">
                <a:solidFill>
                  <a:srgbClr val="FFFF00"/>
                </a:solidFill>
              </a:rPr>
              <a:t>++) {</a:t>
            </a:r>
          </a:p>
          <a:p>
            <a:r>
              <a:rPr lang="en-US" altLang="zh-CN" dirty="0">
                <a:solidFill>
                  <a:srgbClr val="FFFF00"/>
                </a:solidFill>
              </a:rPr>
              <a:t>    //</a:t>
            </a:r>
            <a:r>
              <a:rPr lang="en-US" altLang="zh-CN" dirty="0" err="1">
                <a:solidFill>
                  <a:srgbClr val="FFFF00"/>
                </a:solidFill>
              </a:rPr>
              <a:t>dosomething</a:t>
            </a:r>
            <a:r>
              <a:rPr lang="en-US" altLang="zh-CN" dirty="0">
                <a:solidFill>
                  <a:srgbClr val="FFFF00"/>
                </a:solidFill>
              </a:rPr>
              <a:t>   </a:t>
            </a:r>
          </a:p>
          <a:p>
            <a:r>
              <a:rPr lang="en-US" altLang="zh-CN" dirty="0">
                <a:solidFill>
                  <a:srgbClr val="FFFF00"/>
                </a:solidFill>
              </a:rPr>
              <a:t>    }</a:t>
            </a:r>
          </a:p>
          <a:p>
            <a:endParaRPr lang="en-US" altLang="zh-CN" dirty="0">
              <a:solidFill>
                <a:srgbClr val="FFFF00"/>
              </a:solidFill>
            </a:endParaRPr>
          </a:p>
          <a:p>
            <a:r>
              <a:rPr lang="en-US" altLang="zh-CN" dirty="0">
                <a:solidFill>
                  <a:srgbClr val="FFFF00"/>
                </a:solidFill>
              </a:rPr>
              <a:t>   // </a:t>
            </a:r>
            <a:r>
              <a:rPr lang="en-US" altLang="zh-CN" dirty="0" err="1">
                <a:solidFill>
                  <a:srgbClr val="FFFF00"/>
                </a:solidFill>
              </a:rPr>
              <a:t>dosomething</a:t>
            </a:r>
            <a:endParaRPr lang="en-US" altLang="zh-CN" dirty="0">
              <a:solidFill>
                <a:srgbClr val="FFFF00"/>
              </a:solidFill>
            </a:endParaRPr>
          </a:p>
          <a:p>
            <a:r>
              <a:rPr lang="en-US" altLang="zh-CN" dirty="0">
                <a:solidFill>
                  <a:srgbClr val="FFFF00"/>
                </a:solidFill>
              </a:rPr>
              <a:t>}</a:t>
            </a:r>
          </a:p>
          <a:p>
            <a:endParaRPr lang="en-US" altLang="zh-CN" dirty="0"/>
          </a:p>
          <a:p>
            <a:endParaRPr lang="zh-CN" altLang="en-US" dirty="0"/>
          </a:p>
        </p:txBody>
      </p:sp>
      <p:sp>
        <p:nvSpPr>
          <p:cNvPr id="5" name="文本框 4">
            <a:extLst>
              <a:ext uri="{FF2B5EF4-FFF2-40B4-BE49-F238E27FC236}">
                <a16:creationId xmlns:a16="http://schemas.microsoft.com/office/drawing/2014/main" id="{DC7718F3-1FAB-4E5A-80E6-B8A1E2C5B952}"/>
              </a:ext>
            </a:extLst>
          </p:cNvPr>
          <p:cNvSpPr txBox="1"/>
          <p:nvPr/>
        </p:nvSpPr>
        <p:spPr>
          <a:xfrm>
            <a:off x="8447645" y="1772816"/>
            <a:ext cx="3648050" cy="2123658"/>
          </a:xfrm>
          <a:prstGeom prst="rect">
            <a:avLst/>
          </a:prstGeom>
          <a:noFill/>
        </p:spPr>
        <p:txBody>
          <a:bodyPr wrap="none" rtlCol="0">
            <a:spAutoFit/>
          </a:bodyPr>
          <a:lstStyle/>
          <a:p>
            <a:r>
              <a:rPr lang="en-US" altLang="zh-CN" dirty="0">
                <a:solidFill>
                  <a:schemeClr val="accent5"/>
                </a:solidFill>
              </a:rPr>
              <a:t>function2() {</a:t>
            </a:r>
          </a:p>
          <a:p>
            <a:r>
              <a:rPr lang="en-US" altLang="zh-CN" sz="2400" dirty="0">
                <a:solidFill>
                  <a:schemeClr val="accent5"/>
                </a:solidFill>
              </a:rPr>
              <a:t>    for(</a:t>
            </a:r>
            <a:r>
              <a:rPr lang="en-US" altLang="zh-CN" sz="2400" dirty="0" err="1">
                <a:solidFill>
                  <a:schemeClr val="accent5"/>
                </a:solidFill>
              </a:rPr>
              <a:t>int</a:t>
            </a:r>
            <a:r>
              <a:rPr lang="en-US" altLang="zh-CN" sz="2400" dirty="0">
                <a:solidFill>
                  <a:schemeClr val="accent5"/>
                </a:solidFill>
              </a:rPr>
              <a:t> </a:t>
            </a:r>
            <a:r>
              <a:rPr lang="en-US" altLang="zh-CN" sz="2400" dirty="0" err="1">
                <a:solidFill>
                  <a:schemeClr val="accent5"/>
                </a:solidFill>
              </a:rPr>
              <a:t>i</a:t>
            </a:r>
            <a:r>
              <a:rPr lang="en-US" altLang="zh-CN" sz="2400" dirty="0">
                <a:solidFill>
                  <a:schemeClr val="accent5"/>
                </a:solidFill>
              </a:rPr>
              <a:t> = 0; </a:t>
            </a:r>
            <a:r>
              <a:rPr lang="en-US" altLang="zh-CN" sz="2400" dirty="0" err="1">
                <a:solidFill>
                  <a:schemeClr val="accent5"/>
                </a:solidFill>
              </a:rPr>
              <a:t>i</a:t>
            </a:r>
            <a:r>
              <a:rPr lang="en-US" altLang="zh-CN" sz="2400" dirty="0">
                <a:solidFill>
                  <a:schemeClr val="accent5"/>
                </a:solidFill>
              </a:rPr>
              <a:t> &lt; n; </a:t>
            </a:r>
            <a:r>
              <a:rPr lang="en-US" altLang="zh-CN" sz="2400" dirty="0" err="1">
                <a:solidFill>
                  <a:schemeClr val="accent5"/>
                </a:solidFill>
              </a:rPr>
              <a:t>i</a:t>
            </a:r>
            <a:r>
              <a:rPr lang="en-US" altLang="zh-CN" sz="2400" dirty="0">
                <a:solidFill>
                  <a:schemeClr val="accent5"/>
                </a:solidFill>
              </a:rPr>
              <a:t>++) {</a:t>
            </a:r>
          </a:p>
          <a:p>
            <a:r>
              <a:rPr lang="en-US" altLang="zh-CN" sz="2400" dirty="0">
                <a:solidFill>
                  <a:schemeClr val="accent5"/>
                </a:solidFill>
              </a:rPr>
              <a:t>        for(</a:t>
            </a:r>
            <a:r>
              <a:rPr lang="en-US" altLang="zh-CN" sz="2400" dirty="0" err="1">
                <a:solidFill>
                  <a:schemeClr val="accent5"/>
                </a:solidFill>
              </a:rPr>
              <a:t>int</a:t>
            </a:r>
            <a:r>
              <a:rPr lang="en-US" altLang="zh-CN" sz="2400" dirty="0">
                <a:solidFill>
                  <a:schemeClr val="accent5"/>
                </a:solidFill>
              </a:rPr>
              <a:t> j = 0; j &lt; n; j ++) {</a:t>
            </a:r>
          </a:p>
          <a:p>
            <a:r>
              <a:rPr lang="en-US" altLang="zh-CN" sz="2400" dirty="0">
                <a:solidFill>
                  <a:schemeClr val="accent5"/>
                </a:solidFill>
              </a:rPr>
              <a:t>          // </a:t>
            </a:r>
            <a:r>
              <a:rPr lang="en-US" altLang="zh-CN" sz="2400" dirty="0" err="1">
                <a:solidFill>
                  <a:schemeClr val="accent5"/>
                </a:solidFill>
              </a:rPr>
              <a:t>dosomething</a:t>
            </a:r>
            <a:r>
              <a:rPr lang="en-US" altLang="zh-CN" sz="2400" dirty="0">
                <a:solidFill>
                  <a:schemeClr val="accent5"/>
                </a:solidFill>
              </a:rPr>
              <a:t>;</a:t>
            </a:r>
          </a:p>
          <a:p>
            <a:r>
              <a:rPr lang="en-US" altLang="zh-CN" sz="2400" dirty="0">
                <a:solidFill>
                  <a:schemeClr val="accent5"/>
                </a:solidFill>
              </a:rPr>
              <a:t>        } </a:t>
            </a:r>
          </a:p>
          <a:p>
            <a:r>
              <a:rPr lang="en-US" altLang="zh-CN" dirty="0">
                <a:solidFill>
                  <a:schemeClr val="accent5"/>
                </a:solidFill>
              </a:rPr>
              <a:t>}</a:t>
            </a:r>
            <a:endParaRPr lang="zh-CN" altLang="en-US" dirty="0">
              <a:solidFill>
                <a:schemeClr val="accent5"/>
              </a:solidFill>
            </a:endParaRPr>
          </a:p>
        </p:txBody>
      </p:sp>
    </p:spTree>
    <p:extLst>
      <p:ext uri="{BB962C8B-B14F-4D97-AF65-F5344CB8AC3E}">
        <p14:creationId xmlns:p14="http://schemas.microsoft.com/office/powerpoint/2010/main" val="1449145104"/>
      </p:ext>
    </p:extLst>
  </p:cSld>
  <p:clrMapOvr>
    <a:masterClrMapping/>
  </p:clrMapOvr>
  <p:transition spd="slow">
    <p:push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动脑学院"/>
          <p:cNvPicPr>
            <a:picLocks noChangeAspect="1"/>
          </p:cNvPicPr>
          <p:nvPr/>
        </p:nvPicPr>
        <p:blipFill>
          <a:blip r:embed="rId4"/>
          <a:stretch>
            <a:fillRect/>
          </a:stretch>
        </p:blipFill>
        <p:spPr>
          <a:xfrm>
            <a:off x="9757410" y="6012815"/>
            <a:ext cx="2051050" cy="507365"/>
          </a:xfrm>
          <a:prstGeom prst="rect">
            <a:avLst/>
          </a:prstGeom>
        </p:spPr>
      </p:pic>
      <p:sp>
        <p:nvSpPr>
          <p:cNvPr id="2" name="文本框 1">
            <a:extLst>
              <a:ext uri="{FF2B5EF4-FFF2-40B4-BE49-F238E27FC236}">
                <a16:creationId xmlns:a16="http://schemas.microsoft.com/office/drawing/2014/main" id="{BB8D733E-48E7-4D6B-8D48-9E0B6E86949F}"/>
              </a:ext>
            </a:extLst>
          </p:cNvPr>
          <p:cNvSpPr txBox="1"/>
          <p:nvPr/>
        </p:nvSpPr>
        <p:spPr>
          <a:xfrm>
            <a:off x="334566" y="260648"/>
            <a:ext cx="10371406" cy="769441"/>
          </a:xfrm>
          <a:prstGeom prst="rect">
            <a:avLst/>
          </a:prstGeom>
          <a:noFill/>
        </p:spPr>
        <p:txBody>
          <a:bodyPr wrap="square" rtlCol="0" anchor="ctr">
            <a:spAutoFit/>
          </a:bodyPr>
          <a:lstStyle/>
          <a:p>
            <a:r>
              <a:rPr lang="zh-CN" altLang="en-US" sz="4400" dirty="0">
                <a:solidFill>
                  <a:srgbClr val="2FC9FF"/>
                </a:solidFill>
                <a:latin typeface="微软雅黑" panose="020B0503020204020204" pitchFamily="34" charset="-122"/>
                <a:ea typeface="微软雅黑" panose="020B0503020204020204" pitchFamily="34" charset="-122"/>
              </a:rPr>
              <a:t>什么是数据结构</a:t>
            </a:r>
          </a:p>
        </p:txBody>
      </p:sp>
      <p:sp>
        <p:nvSpPr>
          <p:cNvPr id="4" name="文本框 3">
            <a:extLst>
              <a:ext uri="{FF2B5EF4-FFF2-40B4-BE49-F238E27FC236}">
                <a16:creationId xmlns:a16="http://schemas.microsoft.com/office/drawing/2014/main" id="{3F64E070-F3B7-414C-9F58-ED520BF23C8F}"/>
              </a:ext>
            </a:extLst>
          </p:cNvPr>
          <p:cNvSpPr txBox="1"/>
          <p:nvPr/>
        </p:nvSpPr>
        <p:spPr>
          <a:xfrm>
            <a:off x="550590" y="1268760"/>
            <a:ext cx="9259471" cy="830997"/>
          </a:xfrm>
          <a:prstGeom prst="rect">
            <a:avLst/>
          </a:prstGeom>
          <a:noFill/>
        </p:spPr>
        <p:txBody>
          <a:bodyPr wrap="square" rtlCol="0">
            <a:spAutoFit/>
          </a:bodyPr>
          <a:lstStyle/>
          <a:p>
            <a:r>
              <a:rPr lang="zh-CN" altLang="en-US" sz="2400" dirty="0"/>
              <a:t>定义：数据结构是对在计算机内存中的数据的一种安排。</a:t>
            </a:r>
            <a:endParaRPr lang="en-US" altLang="zh-CN" sz="2400" dirty="0"/>
          </a:p>
          <a:p>
            <a:r>
              <a:rPr lang="en-US" altLang="zh-CN" sz="2400" dirty="0"/>
              <a:t>             </a:t>
            </a:r>
            <a:r>
              <a:rPr lang="zh-CN" altLang="en-US" sz="2400" dirty="0"/>
              <a:t>也可以理解为对计算机机运算的数据单元的一个抽象。</a:t>
            </a:r>
          </a:p>
        </p:txBody>
      </p:sp>
      <p:sp>
        <p:nvSpPr>
          <p:cNvPr id="8" name="文本框 7">
            <a:extLst>
              <a:ext uri="{FF2B5EF4-FFF2-40B4-BE49-F238E27FC236}">
                <a16:creationId xmlns:a16="http://schemas.microsoft.com/office/drawing/2014/main" id="{9F416D84-F189-47D6-AA52-0AB3AF359B6D}"/>
              </a:ext>
            </a:extLst>
          </p:cNvPr>
          <p:cNvSpPr txBox="1"/>
          <p:nvPr/>
        </p:nvSpPr>
        <p:spPr>
          <a:xfrm>
            <a:off x="550590" y="2902124"/>
            <a:ext cx="5688632" cy="2585323"/>
          </a:xfrm>
          <a:prstGeom prst="rect">
            <a:avLst/>
          </a:prstGeom>
          <a:noFill/>
        </p:spPr>
        <p:txBody>
          <a:bodyPr wrap="square" rtlCol="0">
            <a:spAutoFit/>
          </a:bodyPr>
          <a:lstStyle/>
          <a:p>
            <a:endParaRPr lang="en-US" altLang="zh-CN" dirty="0"/>
          </a:p>
          <a:p>
            <a:r>
              <a:rPr lang="zh-CN" altLang="en-US" sz="2400" dirty="0"/>
              <a:t>美女与野兽？</a:t>
            </a:r>
            <a:endParaRPr lang="en-US" altLang="zh-CN" sz="2400" dirty="0"/>
          </a:p>
          <a:p>
            <a:endParaRPr lang="en-US" altLang="zh-CN" sz="2400" dirty="0"/>
          </a:p>
          <a:p>
            <a:r>
              <a:rPr lang="zh-CN" altLang="en-US" sz="2400" dirty="0"/>
              <a:t>人机对弈中，棋盘，棋子，与人</a:t>
            </a:r>
            <a:endParaRPr lang="en-US" altLang="zh-CN" sz="2400" dirty="0"/>
          </a:p>
          <a:p>
            <a:endParaRPr lang="en-US" altLang="zh-CN" dirty="0"/>
          </a:p>
          <a:p>
            <a:endParaRPr lang="en-US" altLang="zh-CN" dirty="0"/>
          </a:p>
          <a:p>
            <a:endParaRPr lang="en-US" altLang="zh-CN" dirty="0"/>
          </a:p>
          <a:p>
            <a:endParaRPr lang="zh-CN" altLang="en-US" dirty="0"/>
          </a:p>
        </p:txBody>
      </p:sp>
    </p:spTree>
    <p:custDataLst>
      <p:tags r:id="rId1"/>
    </p:custDataLst>
    <p:extLst>
      <p:ext uri="{BB962C8B-B14F-4D97-AF65-F5344CB8AC3E}">
        <p14:creationId xmlns:p14="http://schemas.microsoft.com/office/powerpoint/2010/main" val="4128467046"/>
      </p:ext>
    </p:extLst>
  </p:cSld>
  <p:clrMapOvr>
    <a:masterClrMapping/>
  </p:clrMapOvr>
  <mc:AlternateContent xmlns:mc="http://schemas.openxmlformats.org/markup-compatibility/2006" xmlns:p14="http://schemas.microsoft.com/office/powerpoint/2010/main">
    <mc:Choice Requires="p14">
      <p:transition spd="slow" p14:dur="1300" advTm="3711">
        <p14:pan/>
      </p:transition>
    </mc:Choice>
    <mc:Fallback xmlns="">
      <p:transition spd="slow" advTm="3711">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descr="动脑学院">
            <a:extLst>
              <a:ext uri="{FF2B5EF4-FFF2-40B4-BE49-F238E27FC236}">
                <a16:creationId xmlns:a16="http://schemas.microsoft.com/office/drawing/2014/main" id="{DA249EC0-BEEA-4008-A923-2C0B7906CE90}"/>
              </a:ext>
            </a:extLst>
          </p:cNvPr>
          <p:cNvPicPr>
            <a:picLocks noChangeAspect="1"/>
          </p:cNvPicPr>
          <p:nvPr/>
        </p:nvPicPr>
        <p:blipFill>
          <a:blip r:embed="rId2"/>
          <a:stretch>
            <a:fillRect/>
          </a:stretch>
        </p:blipFill>
        <p:spPr>
          <a:xfrm>
            <a:off x="9757410" y="6012815"/>
            <a:ext cx="2051050" cy="507365"/>
          </a:xfrm>
          <a:prstGeom prst="rect">
            <a:avLst/>
          </a:prstGeom>
        </p:spPr>
      </p:pic>
      <p:sp>
        <p:nvSpPr>
          <p:cNvPr id="7" name="文本框 6">
            <a:extLst>
              <a:ext uri="{FF2B5EF4-FFF2-40B4-BE49-F238E27FC236}">
                <a16:creationId xmlns:a16="http://schemas.microsoft.com/office/drawing/2014/main" id="{B974D7A6-3181-4B1F-BDBF-CA457C4FE9E1}"/>
              </a:ext>
            </a:extLst>
          </p:cNvPr>
          <p:cNvSpPr txBox="1"/>
          <p:nvPr/>
        </p:nvSpPr>
        <p:spPr>
          <a:xfrm>
            <a:off x="334566" y="260648"/>
            <a:ext cx="10371406" cy="769441"/>
          </a:xfrm>
          <a:prstGeom prst="rect">
            <a:avLst/>
          </a:prstGeom>
          <a:noFill/>
        </p:spPr>
        <p:txBody>
          <a:bodyPr wrap="square" rtlCol="0" anchor="ctr">
            <a:spAutoFit/>
          </a:bodyPr>
          <a:lstStyle/>
          <a:p>
            <a:r>
              <a:rPr lang="zh-CN" altLang="en-US" sz="4400" dirty="0">
                <a:solidFill>
                  <a:srgbClr val="2FC9FF"/>
                </a:solidFill>
                <a:latin typeface="微软雅黑" panose="020B0503020204020204" pitchFamily="34" charset="-122"/>
                <a:ea typeface="微软雅黑" panose="020B0503020204020204" pitchFamily="34" charset="-122"/>
              </a:rPr>
              <a:t>数据结构研究的内容</a:t>
            </a:r>
          </a:p>
        </p:txBody>
      </p:sp>
      <p:sp>
        <p:nvSpPr>
          <p:cNvPr id="10" name="文本框 9">
            <a:extLst>
              <a:ext uri="{FF2B5EF4-FFF2-40B4-BE49-F238E27FC236}">
                <a16:creationId xmlns:a16="http://schemas.microsoft.com/office/drawing/2014/main" id="{6A612B4E-983C-400A-AAB6-580E04CBBDA1}"/>
              </a:ext>
            </a:extLst>
          </p:cNvPr>
          <p:cNvSpPr txBox="1"/>
          <p:nvPr/>
        </p:nvSpPr>
        <p:spPr>
          <a:xfrm>
            <a:off x="546627" y="1063185"/>
            <a:ext cx="4896544" cy="2893100"/>
          </a:xfrm>
          <a:prstGeom prst="rect">
            <a:avLst/>
          </a:prstGeom>
          <a:noFill/>
        </p:spPr>
        <p:txBody>
          <a:bodyPr wrap="square" rtlCol="0">
            <a:spAutoFit/>
          </a:bodyPr>
          <a:lstStyle/>
          <a:p>
            <a:endParaRPr lang="en-US" altLang="zh-CN" sz="2800" dirty="0">
              <a:solidFill>
                <a:srgbClr val="41A0DA"/>
              </a:solidFill>
            </a:endParaRPr>
          </a:p>
          <a:p>
            <a:r>
              <a:rPr lang="zh-CN" altLang="en-US" sz="2800" dirty="0">
                <a:solidFill>
                  <a:srgbClr val="41A0DA"/>
                </a:solidFill>
              </a:rPr>
              <a:t>逻辑结构</a:t>
            </a:r>
            <a:endParaRPr lang="en-US" altLang="zh-CN" sz="2800" dirty="0">
              <a:solidFill>
                <a:srgbClr val="41A0DA"/>
              </a:solidFill>
            </a:endParaRPr>
          </a:p>
          <a:p>
            <a:endParaRPr lang="en-US" altLang="zh-CN" dirty="0"/>
          </a:p>
          <a:p>
            <a:pPr marL="651510" indent="-514350">
              <a:buFont typeface="+mj-lt"/>
              <a:buAutoNum type="arabicPeriod"/>
            </a:pPr>
            <a:r>
              <a:rPr lang="zh-CN" altLang="en-US" dirty="0"/>
              <a:t>集合结构</a:t>
            </a:r>
            <a:endParaRPr lang="en-US" altLang="zh-CN" dirty="0"/>
          </a:p>
          <a:p>
            <a:pPr marL="651510" indent="-514350">
              <a:buFont typeface="+mj-lt"/>
              <a:buAutoNum type="arabicPeriod"/>
            </a:pPr>
            <a:r>
              <a:rPr lang="zh-CN" altLang="en-US" dirty="0"/>
              <a:t>线性结构</a:t>
            </a:r>
            <a:endParaRPr lang="en-US" altLang="zh-CN" dirty="0"/>
          </a:p>
          <a:p>
            <a:pPr marL="651510" indent="-514350">
              <a:buFont typeface="+mj-lt"/>
              <a:buAutoNum type="arabicPeriod"/>
            </a:pPr>
            <a:r>
              <a:rPr lang="zh-CN" altLang="en-US" dirty="0"/>
              <a:t>树形结构</a:t>
            </a:r>
            <a:endParaRPr lang="en-US" altLang="zh-CN" dirty="0"/>
          </a:p>
          <a:p>
            <a:pPr marL="651510" indent="-514350">
              <a:buFont typeface="+mj-lt"/>
              <a:buAutoNum type="arabicPeriod"/>
            </a:pPr>
            <a:r>
              <a:rPr lang="zh-CN" altLang="en-US" dirty="0"/>
              <a:t>图形结构</a:t>
            </a:r>
            <a:endParaRPr lang="en-US" altLang="zh-CN" dirty="0"/>
          </a:p>
          <a:p>
            <a:endParaRPr lang="en-US" altLang="zh-CN" dirty="0"/>
          </a:p>
          <a:p>
            <a:endParaRPr lang="zh-CN" altLang="en-US" dirty="0"/>
          </a:p>
        </p:txBody>
      </p:sp>
      <p:pic>
        <p:nvPicPr>
          <p:cNvPr id="6" name="Picture 5" descr="C:\Users\Administrator.PC-20160128AYFK\AppData\Roaming\Tencent\Users\250605997\QQ\WinTemp\RichOle\{Y8WW~O[VBFG(67V]`UHTF6.png">
            <a:extLst>
              <a:ext uri="{FF2B5EF4-FFF2-40B4-BE49-F238E27FC236}">
                <a16:creationId xmlns:a16="http://schemas.microsoft.com/office/drawing/2014/main" id="{F59AAE7A-2FF6-4B7C-99E6-283F5CD260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351" y="3854083"/>
            <a:ext cx="2339752" cy="16992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动脑\算法与数据结构课程教案\数据结构\ls1\65]YTLJ{NP7ICB9{]%XK5J2.png">
            <a:extLst>
              <a:ext uri="{FF2B5EF4-FFF2-40B4-BE49-F238E27FC236}">
                <a16:creationId xmlns:a16="http://schemas.microsoft.com/office/drawing/2014/main" id="{51B5F755-287F-49E8-AC42-C75E70A89A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0914" y="3848402"/>
            <a:ext cx="2418978" cy="170497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descr="D:\动脑\算法与数据结构课程教案\数据结构\ls1\2X1{SH5V_HSM`5JS[H]Z`JP.png">
            <a:extLst>
              <a:ext uri="{FF2B5EF4-FFF2-40B4-BE49-F238E27FC236}">
                <a16:creationId xmlns:a16="http://schemas.microsoft.com/office/drawing/2014/main" id="{22F6D6B9-5AFC-47D7-A044-5AFCB2ECDE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7032" y="3848401"/>
            <a:ext cx="1866528" cy="17049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D:\动脑\算法与数据结构课程教案\数据结构\ls1\34MMEH64LMCA}H5G_RXKPGO.png">
            <a:extLst>
              <a:ext uri="{FF2B5EF4-FFF2-40B4-BE49-F238E27FC236}">
                <a16:creationId xmlns:a16="http://schemas.microsoft.com/office/drawing/2014/main" id="{E37D8F33-C49F-4DBD-8065-5D293CB62B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36304" y="3806481"/>
            <a:ext cx="1922259" cy="1746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5350042"/>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动脑学院">
            <a:extLst>
              <a:ext uri="{FF2B5EF4-FFF2-40B4-BE49-F238E27FC236}">
                <a16:creationId xmlns:a16="http://schemas.microsoft.com/office/drawing/2014/main" id="{DA249EC0-BEEA-4008-A923-2C0B7906CE90}"/>
              </a:ext>
            </a:extLst>
          </p:cNvPr>
          <p:cNvPicPr>
            <a:picLocks noChangeAspect="1"/>
          </p:cNvPicPr>
          <p:nvPr/>
        </p:nvPicPr>
        <p:blipFill>
          <a:blip r:embed="rId2"/>
          <a:stretch>
            <a:fillRect/>
          </a:stretch>
        </p:blipFill>
        <p:spPr>
          <a:xfrm>
            <a:off x="9757410" y="6012815"/>
            <a:ext cx="2051050" cy="507365"/>
          </a:xfrm>
          <a:prstGeom prst="rect">
            <a:avLst/>
          </a:prstGeom>
        </p:spPr>
      </p:pic>
      <p:sp>
        <p:nvSpPr>
          <p:cNvPr id="7" name="文本框 6">
            <a:extLst>
              <a:ext uri="{FF2B5EF4-FFF2-40B4-BE49-F238E27FC236}">
                <a16:creationId xmlns:a16="http://schemas.microsoft.com/office/drawing/2014/main" id="{B974D7A6-3181-4B1F-BDBF-CA457C4FE9E1}"/>
              </a:ext>
            </a:extLst>
          </p:cNvPr>
          <p:cNvSpPr txBox="1"/>
          <p:nvPr/>
        </p:nvSpPr>
        <p:spPr>
          <a:xfrm>
            <a:off x="334566" y="260648"/>
            <a:ext cx="10371406" cy="769441"/>
          </a:xfrm>
          <a:prstGeom prst="rect">
            <a:avLst/>
          </a:prstGeom>
          <a:noFill/>
        </p:spPr>
        <p:txBody>
          <a:bodyPr wrap="square" rtlCol="0" anchor="ctr">
            <a:spAutoFit/>
          </a:bodyPr>
          <a:lstStyle/>
          <a:p>
            <a:r>
              <a:rPr lang="zh-CN" altLang="en-US" sz="4400" dirty="0">
                <a:solidFill>
                  <a:srgbClr val="2FC9FF"/>
                </a:solidFill>
                <a:latin typeface="微软雅黑" panose="020B0503020204020204" pitchFamily="34" charset="-122"/>
                <a:ea typeface="微软雅黑" panose="020B0503020204020204" pitchFamily="34" charset="-122"/>
              </a:rPr>
              <a:t>数据结构研究的内容</a:t>
            </a:r>
          </a:p>
        </p:txBody>
      </p:sp>
      <p:sp>
        <p:nvSpPr>
          <p:cNvPr id="10" name="文本框 9">
            <a:extLst>
              <a:ext uri="{FF2B5EF4-FFF2-40B4-BE49-F238E27FC236}">
                <a16:creationId xmlns:a16="http://schemas.microsoft.com/office/drawing/2014/main" id="{6A612B4E-983C-400A-AAB6-580E04CBBDA1}"/>
              </a:ext>
            </a:extLst>
          </p:cNvPr>
          <p:cNvSpPr txBox="1"/>
          <p:nvPr/>
        </p:nvSpPr>
        <p:spPr>
          <a:xfrm>
            <a:off x="592451" y="1030089"/>
            <a:ext cx="4896544" cy="4370427"/>
          </a:xfrm>
          <a:prstGeom prst="rect">
            <a:avLst/>
          </a:prstGeom>
          <a:noFill/>
        </p:spPr>
        <p:txBody>
          <a:bodyPr wrap="square" rtlCol="0">
            <a:spAutoFit/>
          </a:bodyPr>
          <a:lstStyle/>
          <a:p>
            <a:endParaRPr lang="en-US" altLang="zh-CN" sz="2800" dirty="0">
              <a:solidFill>
                <a:srgbClr val="41A0DA"/>
              </a:solidFill>
            </a:endParaRPr>
          </a:p>
          <a:p>
            <a:r>
              <a:rPr lang="zh-CN" altLang="en-US" sz="2800" dirty="0">
                <a:solidFill>
                  <a:srgbClr val="41A0DA"/>
                </a:solidFill>
              </a:rPr>
              <a:t>存储结构</a:t>
            </a:r>
            <a:endParaRPr lang="en-US" altLang="zh-CN" sz="2800" dirty="0">
              <a:solidFill>
                <a:srgbClr val="41A0DA"/>
              </a:solidFill>
            </a:endParaRPr>
          </a:p>
          <a:p>
            <a:endParaRPr lang="en-US" altLang="zh-CN" dirty="0"/>
          </a:p>
          <a:p>
            <a:pPr marL="651510" indent="-514350">
              <a:buFont typeface="+mj-lt"/>
              <a:buAutoNum type="arabicPeriod"/>
            </a:pPr>
            <a:r>
              <a:rPr lang="zh-CN" altLang="en-US" sz="2400" dirty="0"/>
              <a:t>表</a:t>
            </a:r>
            <a:endParaRPr lang="en-US" altLang="zh-CN" sz="2400" dirty="0"/>
          </a:p>
          <a:p>
            <a:pPr marL="651510" indent="-514350">
              <a:buFont typeface="+mj-lt"/>
              <a:buAutoNum type="arabicPeriod"/>
            </a:pPr>
            <a:r>
              <a:rPr lang="zh-CN" altLang="en-US" sz="2400" dirty="0"/>
              <a:t>堆栈</a:t>
            </a:r>
            <a:endParaRPr lang="en-US" altLang="zh-CN" sz="2400" dirty="0"/>
          </a:p>
          <a:p>
            <a:pPr marL="651510" indent="-514350">
              <a:buFont typeface="+mj-lt"/>
              <a:buAutoNum type="arabicPeriod"/>
            </a:pPr>
            <a:r>
              <a:rPr lang="zh-CN" altLang="en-US" sz="2400" dirty="0"/>
              <a:t>队列</a:t>
            </a:r>
            <a:endParaRPr lang="en-US" altLang="zh-CN" sz="2400" dirty="0"/>
          </a:p>
          <a:p>
            <a:pPr marL="651510" indent="-514350">
              <a:buFont typeface="+mj-lt"/>
              <a:buAutoNum type="arabicPeriod"/>
            </a:pPr>
            <a:r>
              <a:rPr lang="zh-CN" altLang="en-US" sz="2400" dirty="0"/>
              <a:t>数组</a:t>
            </a:r>
            <a:endParaRPr lang="en-US" altLang="zh-CN" sz="2400" dirty="0"/>
          </a:p>
          <a:p>
            <a:pPr marL="651510" indent="-514350">
              <a:buFont typeface="+mj-lt"/>
              <a:buAutoNum type="arabicPeriod"/>
            </a:pPr>
            <a:r>
              <a:rPr lang="zh-CN" altLang="en-US" sz="2400" dirty="0"/>
              <a:t>树</a:t>
            </a:r>
            <a:endParaRPr lang="en-US" altLang="zh-CN" sz="2400" dirty="0"/>
          </a:p>
          <a:p>
            <a:pPr marL="651510" indent="-514350">
              <a:buFont typeface="+mj-lt"/>
              <a:buAutoNum type="arabicPeriod"/>
            </a:pPr>
            <a:r>
              <a:rPr lang="zh-CN" altLang="en-US" sz="2400" dirty="0"/>
              <a:t>二叉树</a:t>
            </a:r>
            <a:endParaRPr lang="en-US" altLang="zh-CN" sz="2400" dirty="0"/>
          </a:p>
          <a:p>
            <a:pPr marL="651510" indent="-514350">
              <a:buFont typeface="+mj-lt"/>
              <a:buAutoNum type="arabicPeriod"/>
            </a:pPr>
            <a:r>
              <a:rPr lang="zh-CN" altLang="en-US" sz="2400" dirty="0"/>
              <a:t>图</a:t>
            </a:r>
            <a:endParaRPr lang="en-US" altLang="zh-CN" sz="2400" dirty="0"/>
          </a:p>
          <a:p>
            <a:endParaRPr lang="en-US" altLang="zh-CN" dirty="0"/>
          </a:p>
          <a:p>
            <a:endParaRPr lang="zh-CN" altLang="en-US" dirty="0"/>
          </a:p>
        </p:txBody>
      </p:sp>
    </p:spTree>
    <p:extLst>
      <p:ext uri="{BB962C8B-B14F-4D97-AF65-F5344CB8AC3E}">
        <p14:creationId xmlns:p14="http://schemas.microsoft.com/office/powerpoint/2010/main" val="2884676835"/>
      </p:ext>
    </p:extLst>
  </p:cSld>
  <p:clrMapOvr>
    <a:masterClrMapping/>
  </p:clrMapOvr>
  <p:transition spd="slow">
    <p:push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85EA3D-FDF6-454B-B431-F2D10CCC7D35}"/>
              </a:ext>
            </a:extLst>
          </p:cNvPr>
          <p:cNvSpPr>
            <a:spLocks noGrp="1"/>
          </p:cNvSpPr>
          <p:nvPr>
            <p:ph type="title" idx="4294967295"/>
          </p:nvPr>
        </p:nvSpPr>
        <p:spPr>
          <a:xfrm>
            <a:off x="0" y="365125"/>
            <a:ext cx="10514013" cy="1047651"/>
          </a:xfrm>
        </p:spPr>
        <p:txBody>
          <a:bodyPr/>
          <a:lstStyle/>
          <a:p>
            <a:r>
              <a:rPr lang="zh-CN" altLang="en-US" dirty="0">
                <a:solidFill>
                  <a:srgbClr val="2FC9FF"/>
                </a:solidFill>
              </a:rPr>
              <a:t>线性表</a:t>
            </a:r>
          </a:p>
        </p:txBody>
      </p:sp>
      <p:sp>
        <p:nvSpPr>
          <p:cNvPr id="3" name="内容占位符 2">
            <a:extLst>
              <a:ext uri="{FF2B5EF4-FFF2-40B4-BE49-F238E27FC236}">
                <a16:creationId xmlns:a16="http://schemas.microsoft.com/office/drawing/2014/main" id="{E480A242-8CA6-448A-ABE0-952D6B2AD552}"/>
              </a:ext>
            </a:extLst>
          </p:cNvPr>
          <p:cNvSpPr>
            <a:spLocks noGrp="1"/>
          </p:cNvSpPr>
          <p:nvPr>
            <p:ph idx="4294967295"/>
          </p:nvPr>
        </p:nvSpPr>
        <p:spPr>
          <a:xfrm>
            <a:off x="0" y="1484784"/>
            <a:ext cx="10514013" cy="4692179"/>
          </a:xfrm>
        </p:spPr>
        <p:txBody>
          <a:bodyPr>
            <a:normAutofit/>
          </a:bodyPr>
          <a:lstStyle/>
          <a:p>
            <a:r>
              <a:rPr lang="en-US" altLang="zh-CN" dirty="0"/>
              <a:t>1. </a:t>
            </a:r>
            <a:r>
              <a:rPr lang="zh-CN" altLang="en-US" dirty="0"/>
              <a:t>顺序存储结构 （一个萝卜一个坑，美女排队）</a:t>
            </a:r>
            <a:endParaRPr lang="en-US" altLang="zh-CN" dirty="0"/>
          </a:p>
          <a:p>
            <a:r>
              <a:rPr lang="en-US" altLang="zh-CN" dirty="0"/>
              <a:t>2. </a:t>
            </a:r>
            <a:r>
              <a:rPr lang="zh-CN" altLang="en-US" dirty="0"/>
              <a:t>链式存储结构 （天龙三兄弟）</a:t>
            </a:r>
          </a:p>
        </p:txBody>
      </p:sp>
      <p:pic>
        <p:nvPicPr>
          <p:cNvPr id="4" name="图片 3" descr="动脑学院">
            <a:extLst>
              <a:ext uri="{FF2B5EF4-FFF2-40B4-BE49-F238E27FC236}">
                <a16:creationId xmlns:a16="http://schemas.microsoft.com/office/drawing/2014/main" id="{0DF6F265-6537-4171-AA11-3E492287C1DF}"/>
              </a:ext>
            </a:extLst>
          </p:cNvPr>
          <p:cNvPicPr>
            <a:picLocks noChangeAspect="1"/>
          </p:cNvPicPr>
          <p:nvPr/>
        </p:nvPicPr>
        <p:blipFill>
          <a:blip r:embed="rId2"/>
          <a:stretch>
            <a:fillRect/>
          </a:stretch>
        </p:blipFill>
        <p:spPr>
          <a:xfrm>
            <a:off x="9757410" y="6012815"/>
            <a:ext cx="2051050" cy="507365"/>
          </a:xfrm>
          <a:prstGeom prst="rect">
            <a:avLst/>
          </a:prstGeom>
        </p:spPr>
      </p:pic>
      <p:pic>
        <p:nvPicPr>
          <p:cNvPr id="5" name="Picture 2" descr="D:\动脑\算法与数据结构课程教案\数据结构\ls1\73I2ZJ(3Z5XWL3W1LFVZRCR.png">
            <a:extLst>
              <a:ext uri="{FF2B5EF4-FFF2-40B4-BE49-F238E27FC236}">
                <a16:creationId xmlns:a16="http://schemas.microsoft.com/office/drawing/2014/main" id="{EEE75A85-C26F-446B-9424-4D67FB8080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622" y="3356992"/>
            <a:ext cx="3028950" cy="24860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D:\动脑\算法与数据结构课程教案\数据结构\ls1\MQJ[~8HPO2L{35`{CY8{WXO.png">
            <a:extLst>
              <a:ext uri="{FF2B5EF4-FFF2-40B4-BE49-F238E27FC236}">
                <a16:creationId xmlns:a16="http://schemas.microsoft.com/office/drawing/2014/main" id="{74119DA7-AC86-4586-8415-373F4F6FD3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7873" y="3995571"/>
            <a:ext cx="4143375" cy="600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564846"/>
      </p:ext>
    </p:extLst>
  </p:cSld>
  <p:clrMapOvr>
    <a:masterClrMapping/>
  </p:clrMapOvr>
  <p:transition spd="slow">
    <p:push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71BA6C-412C-4EA2-9930-D9B1DBBC55A5}"/>
              </a:ext>
            </a:extLst>
          </p:cNvPr>
          <p:cNvSpPr>
            <a:spLocks noGrp="1"/>
          </p:cNvSpPr>
          <p:nvPr>
            <p:ph type="title" idx="4294967295"/>
          </p:nvPr>
        </p:nvSpPr>
        <p:spPr>
          <a:xfrm>
            <a:off x="0" y="365125"/>
            <a:ext cx="10514013" cy="1325563"/>
          </a:xfrm>
        </p:spPr>
        <p:txBody>
          <a:bodyPr>
            <a:normAutofit/>
          </a:bodyPr>
          <a:lstStyle/>
          <a:p>
            <a:r>
              <a:rPr lang="zh-CN" altLang="en-US" dirty="0">
                <a:solidFill>
                  <a:srgbClr val="2FC9FF"/>
                </a:solidFill>
              </a:rPr>
              <a:t>顺序表（</a:t>
            </a:r>
            <a:r>
              <a:rPr lang="en-US" altLang="zh-CN" dirty="0">
                <a:solidFill>
                  <a:srgbClr val="2FC9FF"/>
                </a:solidFill>
              </a:rPr>
              <a:t>List</a:t>
            </a:r>
            <a:r>
              <a:rPr lang="zh-CN" altLang="en-US" dirty="0">
                <a:solidFill>
                  <a:srgbClr val="2FC9FF"/>
                </a:solidFill>
              </a:rPr>
              <a:t>）</a:t>
            </a:r>
            <a:br>
              <a:rPr lang="en-US" altLang="zh-CN" dirty="0">
                <a:solidFill>
                  <a:srgbClr val="2FC9FF"/>
                </a:solidFill>
              </a:rPr>
            </a:br>
            <a:endParaRPr lang="zh-CN" altLang="en-US" dirty="0">
              <a:solidFill>
                <a:srgbClr val="2FC9FF"/>
              </a:solidFill>
            </a:endParaRPr>
          </a:p>
        </p:txBody>
      </p:sp>
      <p:sp>
        <p:nvSpPr>
          <p:cNvPr id="3" name="内容占位符 2">
            <a:extLst>
              <a:ext uri="{FF2B5EF4-FFF2-40B4-BE49-F238E27FC236}">
                <a16:creationId xmlns:a16="http://schemas.microsoft.com/office/drawing/2014/main" id="{7FC49035-0779-43F5-8923-D6B2B1526BAB}"/>
              </a:ext>
            </a:extLst>
          </p:cNvPr>
          <p:cNvSpPr>
            <a:spLocks noGrp="1"/>
          </p:cNvSpPr>
          <p:nvPr>
            <p:ph idx="4294967295"/>
          </p:nvPr>
        </p:nvSpPr>
        <p:spPr>
          <a:xfrm>
            <a:off x="1" y="1452563"/>
            <a:ext cx="9263558" cy="5181600"/>
          </a:xfrm>
        </p:spPr>
        <p:txBody>
          <a:bodyPr>
            <a:normAutofit/>
          </a:bodyPr>
          <a:lstStyle/>
          <a:p>
            <a:endParaRPr lang="en-US" altLang="zh-CN" dirty="0"/>
          </a:p>
          <a:p>
            <a:endParaRPr lang="en-US" altLang="zh-CN" dirty="0"/>
          </a:p>
          <a:p>
            <a:endParaRPr lang="en-US" altLang="zh-CN" dirty="0"/>
          </a:p>
        </p:txBody>
      </p:sp>
      <p:pic>
        <p:nvPicPr>
          <p:cNvPr id="4" name="图片 3" descr="动脑学院">
            <a:extLst>
              <a:ext uri="{FF2B5EF4-FFF2-40B4-BE49-F238E27FC236}">
                <a16:creationId xmlns:a16="http://schemas.microsoft.com/office/drawing/2014/main" id="{9726DC7C-EB36-4D30-AF0D-86CF1D7FFA6D}"/>
              </a:ext>
            </a:extLst>
          </p:cNvPr>
          <p:cNvPicPr>
            <a:picLocks noChangeAspect="1"/>
          </p:cNvPicPr>
          <p:nvPr/>
        </p:nvPicPr>
        <p:blipFill>
          <a:blip r:embed="rId3"/>
          <a:stretch>
            <a:fillRect/>
          </a:stretch>
        </p:blipFill>
        <p:spPr>
          <a:xfrm>
            <a:off x="9983638" y="6021288"/>
            <a:ext cx="2051050" cy="507365"/>
          </a:xfrm>
          <a:prstGeom prst="rect">
            <a:avLst/>
          </a:prstGeom>
        </p:spPr>
      </p:pic>
      <p:sp>
        <p:nvSpPr>
          <p:cNvPr id="13" name="文本框 12">
            <a:extLst>
              <a:ext uri="{FF2B5EF4-FFF2-40B4-BE49-F238E27FC236}">
                <a16:creationId xmlns:a16="http://schemas.microsoft.com/office/drawing/2014/main" id="{0BD4D769-57D6-477C-AF77-C97CDEEA9875}"/>
              </a:ext>
            </a:extLst>
          </p:cNvPr>
          <p:cNvSpPr txBox="1"/>
          <p:nvPr/>
        </p:nvSpPr>
        <p:spPr>
          <a:xfrm>
            <a:off x="550590" y="2738112"/>
            <a:ext cx="11089232" cy="1200329"/>
          </a:xfrm>
          <a:prstGeom prst="rect">
            <a:avLst/>
          </a:prstGeom>
          <a:noFill/>
        </p:spPr>
        <p:txBody>
          <a:bodyPr wrap="square" rtlCol="0">
            <a:spAutoFit/>
          </a:bodyPr>
          <a:lstStyle/>
          <a:p>
            <a:r>
              <a:rPr lang="en-US" altLang="zh-CN" sz="2000" dirty="0"/>
              <a:t>a</a:t>
            </a:r>
            <a:r>
              <a:rPr lang="en-US" altLang="zh-CN" sz="1200" dirty="0"/>
              <a:t>1</a:t>
            </a:r>
            <a:r>
              <a:rPr lang="zh-CN" altLang="en-US" sz="2000" dirty="0"/>
              <a:t>是</a:t>
            </a:r>
            <a:r>
              <a:rPr lang="en-US" altLang="zh-CN" sz="2000" dirty="0"/>
              <a:t>a</a:t>
            </a:r>
            <a:r>
              <a:rPr lang="en-US" altLang="zh-CN" sz="1200" dirty="0"/>
              <a:t>2</a:t>
            </a:r>
            <a:r>
              <a:rPr lang="zh-CN" altLang="en-US" sz="2000" dirty="0"/>
              <a:t>的前驱，</a:t>
            </a:r>
            <a:r>
              <a:rPr lang="en-US" altLang="zh-CN" sz="2000" dirty="0"/>
              <a:t>a</a:t>
            </a:r>
            <a:r>
              <a:rPr lang="en-US" altLang="zh-CN" sz="1200" dirty="0"/>
              <a:t>i+1 </a:t>
            </a:r>
            <a:r>
              <a:rPr lang="zh-CN" altLang="en-US" sz="2000" dirty="0"/>
              <a:t>是</a:t>
            </a:r>
            <a:r>
              <a:rPr lang="en-US" altLang="zh-CN" sz="2000" dirty="0" err="1"/>
              <a:t>a</a:t>
            </a:r>
            <a:r>
              <a:rPr lang="en-US" altLang="zh-CN" sz="1200" dirty="0" err="1"/>
              <a:t>i</a:t>
            </a:r>
            <a:r>
              <a:rPr lang="zh-CN" altLang="en-US" sz="2000" dirty="0"/>
              <a:t>的后继，</a:t>
            </a:r>
            <a:r>
              <a:rPr lang="en-US" altLang="zh-CN" sz="2000" dirty="0"/>
              <a:t>a</a:t>
            </a:r>
            <a:r>
              <a:rPr lang="en-US" altLang="zh-CN" sz="1200" dirty="0"/>
              <a:t>1</a:t>
            </a:r>
            <a:r>
              <a:rPr lang="zh-CN" altLang="en-US" sz="2000" dirty="0"/>
              <a:t>没有前驱，</a:t>
            </a:r>
            <a:r>
              <a:rPr lang="en-US" altLang="zh-CN" sz="2000" dirty="0"/>
              <a:t>a</a:t>
            </a:r>
            <a:r>
              <a:rPr lang="en-US" altLang="zh-CN" sz="1100" dirty="0"/>
              <a:t>n</a:t>
            </a:r>
            <a:r>
              <a:rPr lang="zh-CN" altLang="en-US" sz="2000" dirty="0"/>
              <a:t>没有后继</a:t>
            </a:r>
            <a:endParaRPr lang="en-US" altLang="zh-CN" sz="2000" dirty="0"/>
          </a:p>
          <a:p>
            <a:r>
              <a:rPr lang="en-US" altLang="zh-CN" sz="2000" dirty="0"/>
              <a:t>n</a:t>
            </a:r>
            <a:r>
              <a:rPr lang="zh-CN" altLang="en-US" sz="2000" dirty="0"/>
              <a:t>为线性表的长度 ，若</a:t>
            </a:r>
            <a:r>
              <a:rPr lang="en-US" altLang="zh-CN" sz="2000" dirty="0"/>
              <a:t>n==0</a:t>
            </a:r>
            <a:r>
              <a:rPr lang="zh-CN" altLang="en-US" sz="2000" dirty="0"/>
              <a:t>时，线性表为空表</a:t>
            </a:r>
          </a:p>
          <a:p>
            <a:endParaRPr lang="zh-CN" altLang="en-US" sz="3200" dirty="0"/>
          </a:p>
        </p:txBody>
      </p:sp>
      <p:pic>
        <p:nvPicPr>
          <p:cNvPr id="11" name="Picture 3" descr="D:\动脑\算法与数据结构课程教案\数据结构\ls1\33XTI0U)]QTVK1MINJY0)F3.png">
            <a:extLst>
              <a:ext uri="{FF2B5EF4-FFF2-40B4-BE49-F238E27FC236}">
                <a16:creationId xmlns:a16="http://schemas.microsoft.com/office/drawing/2014/main" id="{A59E148E-6902-482E-A277-3A27E1FB65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606" y="1311524"/>
            <a:ext cx="6372225" cy="9239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5">
            <a:extLst>
              <a:ext uri="{FF2B5EF4-FFF2-40B4-BE49-F238E27FC236}">
                <a16:creationId xmlns:a16="http://schemas.microsoft.com/office/drawing/2014/main" id="{85A67162-AB3C-4092-81CA-D5F311D8BD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628" y="3720380"/>
            <a:ext cx="8228013" cy="1800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文本框 4">
            <a:extLst>
              <a:ext uri="{FF2B5EF4-FFF2-40B4-BE49-F238E27FC236}">
                <a16:creationId xmlns:a16="http://schemas.microsoft.com/office/drawing/2014/main" id="{CDB6CF11-2F99-4501-BC59-8FED0234E58F}"/>
              </a:ext>
            </a:extLst>
          </p:cNvPr>
          <p:cNvSpPr txBox="1"/>
          <p:nvPr/>
        </p:nvSpPr>
        <p:spPr>
          <a:xfrm>
            <a:off x="8903518" y="2193351"/>
            <a:ext cx="2429171" cy="1200329"/>
          </a:xfrm>
          <a:prstGeom prst="rect">
            <a:avLst/>
          </a:prstGeom>
          <a:noFill/>
        </p:spPr>
        <p:txBody>
          <a:bodyPr wrap="square" rtlCol="0">
            <a:spAutoFit/>
          </a:bodyPr>
          <a:lstStyle/>
          <a:p>
            <a:r>
              <a:rPr lang="en-US" altLang="zh-CN" b="1" dirty="0"/>
              <a:t>class students {</a:t>
            </a:r>
          </a:p>
          <a:p>
            <a:r>
              <a:rPr lang="en-US" altLang="zh-CN" dirty="0"/>
              <a:t>	Student[40];</a:t>
            </a:r>
          </a:p>
          <a:p>
            <a:r>
              <a:rPr lang="en-US" altLang="zh-CN" b="1" dirty="0"/>
              <a:t>	</a:t>
            </a:r>
            <a:r>
              <a:rPr lang="en-US" altLang="zh-CN" b="1" dirty="0" err="1"/>
              <a:t>int</a:t>
            </a:r>
            <a:r>
              <a:rPr lang="en-US" altLang="zh-CN" b="1" dirty="0"/>
              <a:t> size;</a:t>
            </a:r>
          </a:p>
          <a:p>
            <a:r>
              <a:rPr lang="en-US" altLang="zh-CN" dirty="0"/>
              <a:t>}</a:t>
            </a:r>
            <a:endParaRPr lang="zh-CN" altLang="en-US" dirty="0"/>
          </a:p>
        </p:txBody>
      </p:sp>
    </p:spTree>
    <p:extLst>
      <p:ext uri="{BB962C8B-B14F-4D97-AF65-F5344CB8AC3E}">
        <p14:creationId xmlns:p14="http://schemas.microsoft.com/office/powerpoint/2010/main" val="126619440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80496A-D18C-407B-B607-BB809606357C}"/>
              </a:ext>
            </a:extLst>
          </p:cNvPr>
          <p:cNvSpPr>
            <a:spLocks noGrp="1"/>
          </p:cNvSpPr>
          <p:nvPr>
            <p:ph type="title" idx="4294967295"/>
          </p:nvPr>
        </p:nvSpPr>
        <p:spPr>
          <a:xfrm>
            <a:off x="118542" y="238238"/>
            <a:ext cx="10514013" cy="1325563"/>
          </a:xfrm>
        </p:spPr>
        <p:txBody>
          <a:bodyPr>
            <a:normAutofit/>
          </a:bodyPr>
          <a:lstStyle/>
          <a:p>
            <a:r>
              <a:rPr lang="zh-CN" altLang="en-US" sz="3200" dirty="0">
                <a:solidFill>
                  <a:srgbClr val="2FC9FF"/>
                </a:solidFill>
              </a:rPr>
              <a:t>顺序存储方式线性表</a:t>
            </a:r>
          </a:p>
        </p:txBody>
      </p:sp>
      <p:pic>
        <p:nvPicPr>
          <p:cNvPr id="4" name="图片 3" descr="动脑学院">
            <a:extLst>
              <a:ext uri="{FF2B5EF4-FFF2-40B4-BE49-F238E27FC236}">
                <a16:creationId xmlns:a16="http://schemas.microsoft.com/office/drawing/2014/main" id="{F340647A-F08E-4172-9673-BD3FBA7C6A39}"/>
              </a:ext>
            </a:extLst>
          </p:cNvPr>
          <p:cNvPicPr>
            <a:picLocks noChangeAspect="1"/>
          </p:cNvPicPr>
          <p:nvPr/>
        </p:nvPicPr>
        <p:blipFill>
          <a:blip r:embed="rId2"/>
          <a:stretch>
            <a:fillRect/>
          </a:stretch>
        </p:blipFill>
        <p:spPr>
          <a:xfrm>
            <a:off x="9757410" y="6012815"/>
            <a:ext cx="2051050" cy="507365"/>
          </a:xfrm>
          <a:prstGeom prst="rect">
            <a:avLst/>
          </a:prstGeom>
        </p:spPr>
      </p:pic>
      <p:pic>
        <p:nvPicPr>
          <p:cNvPr id="5" name="Picture 1" descr="C:\Users\Administrator.PC-20160128AYFK\AppData\Roaming\Tencent\Users\250605997\QQ\WinTemp\RichOle\@XMB_Z(KM$_1340A_PH3M~0.png">
            <a:extLst>
              <a:ext uri="{FF2B5EF4-FFF2-40B4-BE49-F238E27FC236}">
                <a16:creationId xmlns:a16="http://schemas.microsoft.com/office/drawing/2014/main" id="{76E69356-537C-4B79-8E59-A59893BAA0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8782" y="1342123"/>
            <a:ext cx="5572125" cy="6467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a:extLst>
              <a:ext uri="{FF2B5EF4-FFF2-40B4-BE49-F238E27FC236}">
                <a16:creationId xmlns:a16="http://schemas.microsoft.com/office/drawing/2014/main" id="{A5221692-4AF9-469F-9A61-0D44E38116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8742" y="2357613"/>
            <a:ext cx="6840760" cy="39088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237806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71BA6C-412C-4EA2-9930-D9B1DBBC55A5}"/>
              </a:ext>
            </a:extLst>
          </p:cNvPr>
          <p:cNvSpPr>
            <a:spLocks noGrp="1"/>
          </p:cNvSpPr>
          <p:nvPr>
            <p:ph type="title" idx="4294967295"/>
          </p:nvPr>
        </p:nvSpPr>
        <p:spPr>
          <a:xfrm>
            <a:off x="0" y="365125"/>
            <a:ext cx="10514013" cy="1325563"/>
          </a:xfrm>
        </p:spPr>
        <p:txBody>
          <a:bodyPr>
            <a:normAutofit/>
          </a:bodyPr>
          <a:lstStyle/>
          <a:p>
            <a:r>
              <a:rPr lang="zh-CN" altLang="en-US" dirty="0">
                <a:solidFill>
                  <a:srgbClr val="2FC9FF"/>
                </a:solidFill>
              </a:rPr>
              <a:t>顺序表（</a:t>
            </a:r>
            <a:r>
              <a:rPr lang="en-US" altLang="zh-CN" dirty="0">
                <a:solidFill>
                  <a:srgbClr val="2FC9FF"/>
                </a:solidFill>
              </a:rPr>
              <a:t>List</a:t>
            </a:r>
            <a:r>
              <a:rPr lang="zh-CN" altLang="en-US" dirty="0">
                <a:solidFill>
                  <a:srgbClr val="2FC9FF"/>
                </a:solidFill>
              </a:rPr>
              <a:t>）应用</a:t>
            </a:r>
            <a:br>
              <a:rPr lang="en-US" altLang="zh-CN" dirty="0">
                <a:solidFill>
                  <a:srgbClr val="2FC9FF"/>
                </a:solidFill>
              </a:rPr>
            </a:br>
            <a:endParaRPr lang="zh-CN" altLang="en-US" dirty="0">
              <a:solidFill>
                <a:srgbClr val="2FC9FF"/>
              </a:solidFill>
            </a:endParaRPr>
          </a:p>
        </p:txBody>
      </p:sp>
      <p:sp>
        <p:nvSpPr>
          <p:cNvPr id="3" name="内容占位符 2">
            <a:extLst>
              <a:ext uri="{FF2B5EF4-FFF2-40B4-BE49-F238E27FC236}">
                <a16:creationId xmlns:a16="http://schemas.microsoft.com/office/drawing/2014/main" id="{7FC49035-0779-43F5-8923-D6B2B1526BAB}"/>
              </a:ext>
            </a:extLst>
          </p:cNvPr>
          <p:cNvSpPr>
            <a:spLocks noGrp="1"/>
          </p:cNvSpPr>
          <p:nvPr>
            <p:ph idx="4294967295"/>
          </p:nvPr>
        </p:nvSpPr>
        <p:spPr>
          <a:xfrm>
            <a:off x="262558" y="1347053"/>
            <a:ext cx="9263558" cy="5181600"/>
          </a:xfrm>
        </p:spPr>
        <p:txBody>
          <a:bodyPr>
            <a:normAutofit/>
          </a:bodyPr>
          <a:lstStyle/>
          <a:p>
            <a:r>
              <a:rPr lang="zh-CN" altLang="en-US" dirty="0"/>
              <a:t>优点：</a:t>
            </a:r>
            <a:endParaRPr lang="en-US" altLang="zh-CN" dirty="0"/>
          </a:p>
          <a:p>
            <a:pPr marL="0" indent="0">
              <a:buNone/>
            </a:pPr>
            <a:r>
              <a:rPr lang="en-US" altLang="zh-CN" dirty="0"/>
              <a:t>   </a:t>
            </a:r>
            <a:r>
              <a:rPr lang="zh-CN" altLang="en-US" dirty="0"/>
              <a:t>尾插效率高，支持随机访问。</a:t>
            </a:r>
            <a:endParaRPr lang="en-US" altLang="zh-CN" dirty="0"/>
          </a:p>
          <a:p>
            <a:r>
              <a:rPr lang="zh-CN" altLang="en-US" dirty="0"/>
              <a:t>缺点：</a:t>
            </a:r>
            <a:endParaRPr lang="en-US" altLang="zh-CN" dirty="0"/>
          </a:p>
          <a:p>
            <a:pPr marL="0" indent="0">
              <a:buNone/>
            </a:pPr>
            <a:r>
              <a:rPr lang="en-US" altLang="zh-CN" dirty="0"/>
              <a:t>   </a:t>
            </a:r>
            <a:r>
              <a:rPr lang="zh-CN" altLang="en-US" dirty="0"/>
              <a:t>中间插入或者删除效率低。</a:t>
            </a:r>
            <a:endParaRPr lang="en-US" altLang="zh-CN" dirty="0"/>
          </a:p>
          <a:p>
            <a:r>
              <a:rPr lang="zh-CN" altLang="en-US" dirty="0"/>
              <a:t>应用：</a:t>
            </a:r>
            <a:endParaRPr lang="en-US" altLang="zh-CN" dirty="0"/>
          </a:p>
          <a:p>
            <a:pPr marL="0" indent="0">
              <a:buNone/>
            </a:pPr>
            <a:r>
              <a:rPr lang="en-US" altLang="zh-CN" dirty="0"/>
              <a:t>   </a:t>
            </a:r>
            <a:r>
              <a:rPr lang="en-US" altLang="zh-CN" dirty="0" err="1"/>
              <a:t>ArrayList</a:t>
            </a:r>
            <a:endParaRPr lang="en-US" altLang="zh-CN" dirty="0"/>
          </a:p>
          <a:p>
            <a:pPr marL="0" indent="0">
              <a:buNone/>
            </a:pPr>
            <a:endParaRPr lang="en-US" altLang="zh-CN" dirty="0"/>
          </a:p>
        </p:txBody>
      </p:sp>
      <p:pic>
        <p:nvPicPr>
          <p:cNvPr id="4" name="图片 3" descr="动脑学院">
            <a:extLst>
              <a:ext uri="{FF2B5EF4-FFF2-40B4-BE49-F238E27FC236}">
                <a16:creationId xmlns:a16="http://schemas.microsoft.com/office/drawing/2014/main" id="{9726DC7C-EB36-4D30-AF0D-86CF1D7FFA6D}"/>
              </a:ext>
            </a:extLst>
          </p:cNvPr>
          <p:cNvPicPr>
            <a:picLocks noChangeAspect="1"/>
          </p:cNvPicPr>
          <p:nvPr/>
        </p:nvPicPr>
        <p:blipFill>
          <a:blip r:embed="rId3"/>
          <a:stretch>
            <a:fillRect/>
          </a:stretch>
        </p:blipFill>
        <p:spPr>
          <a:xfrm>
            <a:off x="9983638" y="6021288"/>
            <a:ext cx="2051050" cy="507365"/>
          </a:xfrm>
          <a:prstGeom prst="rect">
            <a:avLst/>
          </a:prstGeom>
        </p:spPr>
      </p:pic>
      <p:sp>
        <p:nvSpPr>
          <p:cNvPr id="5" name="文本框 4">
            <a:extLst>
              <a:ext uri="{FF2B5EF4-FFF2-40B4-BE49-F238E27FC236}">
                <a16:creationId xmlns:a16="http://schemas.microsoft.com/office/drawing/2014/main" id="{CDB6CF11-2F99-4501-BC59-8FED0234E58F}"/>
              </a:ext>
            </a:extLst>
          </p:cNvPr>
          <p:cNvSpPr txBox="1"/>
          <p:nvPr/>
        </p:nvSpPr>
        <p:spPr>
          <a:xfrm>
            <a:off x="8903518" y="2193351"/>
            <a:ext cx="2429171" cy="1200329"/>
          </a:xfrm>
          <a:prstGeom prst="rect">
            <a:avLst/>
          </a:prstGeom>
          <a:noFill/>
        </p:spPr>
        <p:txBody>
          <a:bodyPr wrap="square" rtlCol="0">
            <a:spAutoFit/>
          </a:bodyPr>
          <a:lstStyle/>
          <a:p>
            <a:r>
              <a:rPr lang="en-US" altLang="zh-CN" b="1" dirty="0"/>
              <a:t>class students {</a:t>
            </a:r>
          </a:p>
          <a:p>
            <a:r>
              <a:rPr lang="en-US" altLang="zh-CN" dirty="0"/>
              <a:t>	Student[40];</a:t>
            </a:r>
          </a:p>
          <a:p>
            <a:r>
              <a:rPr lang="en-US" altLang="zh-CN" b="1" dirty="0"/>
              <a:t>	</a:t>
            </a:r>
            <a:r>
              <a:rPr lang="en-US" altLang="zh-CN" b="1" dirty="0" err="1"/>
              <a:t>int</a:t>
            </a:r>
            <a:r>
              <a:rPr lang="en-US" altLang="zh-CN" b="1" dirty="0"/>
              <a:t> size;</a:t>
            </a:r>
          </a:p>
          <a:p>
            <a:r>
              <a:rPr lang="en-US" altLang="zh-CN" dirty="0"/>
              <a:t>}</a:t>
            </a:r>
            <a:endParaRPr lang="zh-CN" altLang="en-US" dirty="0"/>
          </a:p>
        </p:txBody>
      </p:sp>
      <p:pic>
        <p:nvPicPr>
          <p:cNvPr id="7" name="图片 6">
            <a:extLst>
              <a:ext uri="{FF2B5EF4-FFF2-40B4-BE49-F238E27FC236}">
                <a16:creationId xmlns:a16="http://schemas.microsoft.com/office/drawing/2014/main" id="{0A50F363-796C-473E-8CB2-A22FF9C9D173}"/>
              </a:ext>
            </a:extLst>
          </p:cNvPr>
          <p:cNvPicPr>
            <a:picLocks noChangeAspect="1"/>
          </p:cNvPicPr>
          <p:nvPr/>
        </p:nvPicPr>
        <p:blipFill>
          <a:blip r:embed="rId4"/>
          <a:stretch>
            <a:fillRect/>
          </a:stretch>
        </p:blipFill>
        <p:spPr>
          <a:xfrm>
            <a:off x="8739124" y="2016817"/>
            <a:ext cx="2018426" cy="1553396"/>
          </a:xfrm>
          <a:prstGeom prst="rect">
            <a:avLst/>
          </a:prstGeom>
        </p:spPr>
      </p:pic>
    </p:spTree>
    <p:extLst>
      <p:ext uri="{BB962C8B-B14F-4D97-AF65-F5344CB8AC3E}">
        <p14:creationId xmlns:p14="http://schemas.microsoft.com/office/powerpoint/2010/main" val="1369331695"/>
      </p:ext>
    </p:extLst>
  </p:cSld>
  <p:clrMapOvr>
    <a:masterClrMapping/>
  </p:clrMapOvr>
  <p:transition spd="slow">
    <p:push dir="r"/>
  </p:transition>
</p:sld>
</file>

<file path=ppt/tags/tag1.xml><?xml version="1.0" encoding="utf-8"?>
<p:tagLst xmlns:a="http://schemas.openxmlformats.org/drawingml/2006/main" xmlns:r="http://schemas.openxmlformats.org/officeDocument/2006/relationships" xmlns:p="http://schemas.openxmlformats.org/presentationml/2006/main">
  <p:tag name="TIMING" val="|2.7"/>
</p:tagLst>
</file>

<file path=ppt/tags/tag2.xml><?xml version="1.0" encoding="utf-8"?>
<p:tagLst xmlns:a="http://schemas.openxmlformats.org/drawingml/2006/main" xmlns:r="http://schemas.openxmlformats.org/officeDocument/2006/relationships" xmlns:p="http://schemas.openxmlformats.org/presentationml/2006/main">
  <p:tag name="TIMING" val="|2.7"/>
</p:tagLst>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1963</TotalTime>
  <Words>768</Words>
  <Application>Microsoft Office PowerPoint</Application>
  <PresentationFormat>自定义</PresentationFormat>
  <Paragraphs>141</Paragraphs>
  <Slides>18</Slides>
  <Notes>8</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18</vt:i4>
      </vt:variant>
    </vt:vector>
  </HeadingPairs>
  <TitlesOfParts>
    <vt:vector size="28" baseType="lpstr">
      <vt:lpstr>宋体</vt:lpstr>
      <vt:lpstr>Arial Rounded MT Bold</vt:lpstr>
      <vt:lpstr>Calibri Light</vt:lpstr>
      <vt:lpstr>等线</vt:lpstr>
      <vt:lpstr>微软雅黑</vt:lpstr>
      <vt:lpstr>Arial</vt:lpstr>
      <vt:lpstr>等线 Light</vt:lpstr>
      <vt:lpstr>Calibri</vt:lpstr>
      <vt:lpstr>Times New Roman</vt:lpstr>
      <vt:lpstr>Office Theme</vt:lpstr>
      <vt:lpstr>PowerPoint 演示文稿</vt:lpstr>
      <vt:lpstr>PowerPoint 演示文稿</vt:lpstr>
      <vt:lpstr>PowerPoint 演示文稿</vt:lpstr>
      <vt:lpstr>PowerPoint 演示文稿</vt:lpstr>
      <vt:lpstr>PowerPoint 演示文稿</vt:lpstr>
      <vt:lpstr>线性表</vt:lpstr>
      <vt:lpstr>顺序表（List） </vt:lpstr>
      <vt:lpstr>顺序存储方式线性表</vt:lpstr>
      <vt:lpstr>顺序表（List）应用 </vt:lpstr>
      <vt:lpstr>PowerPoint 演示文稿</vt:lpstr>
      <vt:lpstr>PowerPoint 演示文稿</vt:lpstr>
      <vt:lpstr>   单链表</vt:lpstr>
      <vt:lpstr>   单链表应用</vt:lpstr>
      <vt:lpstr>循环链表 </vt:lpstr>
      <vt:lpstr>双向循环链表 </vt:lpstr>
      <vt:lpstr>双向链表插入</vt:lpstr>
      <vt:lpstr>双向链表的删除</vt:lpstr>
      <vt:lpstr>作业</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LK</cp:lastModifiedBy>
  <cp:revision>525</cp:revision>
  <dcterms:created xsi:type="dcterms:W3CDTF">2014-05-15T03:15:00Z</dcterms:created>
  <dcterms:modified xsi:type="dcterms:W3CDTF">2017-11-03T15:06:15Z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2052-10.1.0.6489</vt:lpwstr>
  </property>
</Properties>
</file>